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288" r:id="rId3"/>
    <p:sldId id="297" r:id="rId4"/>
    <p:sldId id="287" r:id="rId5"/>
    <p:sldId id="261" r:id="rId6"/>
    <p:sldId id="262" r:id="rId7"/>
    <p:sldId id="267" r:id="rId8"/>
    <p:sldId id="296" r:id="rId9"/>
    <p:sldId id="276" r:id="rId10"/>
    <p:sldId id="289" r:id="rId11"/>
    <p:sldId id="269" r:id="rId12"/>
    <p:sldId id="290" r:id="rId13"/>
    <p:sldId id="291" r:id="rId14"/>
    <p:sldId id="292" r:id="rId15"/>
    <p:sldId id="293" r:id="rId16"/>
    <p:sldId id="294" r:id="rId17"/>
    <p:sldId id="298" r:id="rId18"/>
    <p:sldId id="299" r:id="rId19"/>
    <p:sldId id="301" r:id="rId20"/>
    <p:sldId id="302" r:id="rId21"/>
    <p:sldId id="303" r:id="rId22"/>
    <p:sldId id="305" r:id="rId23"/>
    <p:sldId id="304" r:id="rId24"/>
    <p:sldId id="306" r:id="rId25"/>
    <p:sldId id="307" r:id="rId26"/>
    <p:sldId id="308" r:id="rId27"/>
    <p:sldId id="309" r:id="rId28"/>
    <p:sldId id="272" r:id="rId29"/>
    <p:sldId id="281" r:id="rId30"/>
  </p:sldIdLst>
  <p:sldSz cx="9144000" cy="5143500" type="screen16x9"/>
  <p:notesSz cx="6858000" cy="9144000"/>
  <p:embeddedFontLst>
    <p:embeddedFont>
      <p:font typeface="Abel" panose="02000506030000020004" pitchFamily="2" charset="0"/>
      <p:regular r:id="rId32"/>
    </p:embeddedFont>
    <p:embeddedFont>
      <p:font typeface="Avenir Next" panose="020B050302020202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Megrim" panose="02000603000000000000" pitchFamily="2"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60C63-74A0-4C50-B3F5-0AC85EE048C7}">
  <a:tblStyle styleId="{A4C60C63-74A0-4C50-B3F5-0AC85EE048C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60"/>
  </p:normalViewPr>
  <p:slideViewPr>
    <p:cSldViewPr snapToGrid="0" snapToObjects="1">
      <p:cViewPr varScale="1">
        <p:scale>
          <a:sx n="145" d="100"/>
          <a:sy n="145"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396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04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5a9d1b0a2e_2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5a9d1b0a2e_2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927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926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338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1786450" y="1991825"/>
            <a:ext cx="5571000" cy="11598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grpSp>
        <p:nvGrpSpPr>
          <p:cNvPr id="308" name="Google Shape;308;p2"/>
          <p:cNvGrpSpPr/>
          <p:nvPr/>
        </p:nvGrpSpPr>
        <p:grpSpPr>
          <a:xfrm>
            <a:off x="581091" y="275904"/>
            <a:ext cx="1406883" cy="1406883"/>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6" name="Google Shape;316;p2"/>
          <p:cNvGrpSpPr/>
          <p:nvPr/>
        </p:nvGrpSpPr>
        <p:grpSpPr>
          <a:xfrm>
            <a:off x="6272307" y="3625824"/>
            <a:ext cx="1878008" cy="1880902"/>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2420008" y="953045"/>
            <a:ext cx="854635" cy="497918"/>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48" name="Google Shape;348;p2"/>
          <p:cNvGrpSpPr/>
          <p:nvPr/>
        </p:nvGrpSpPr>
        <p:grpSpPr>
          <a:xfrm>
            <a:off x="1431182" y="3431376"/>
            <a:ext cx="1789007" cy="3050974"/>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1953550" y="1583350"/>
            <a:ext cx="5236800" cy="11598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72" name="Google Shape;372;p3"/>
          <p:cNvSpPr txBox="1">
            <a:spLocks noGrp="1"/>
          </p:cNvSpPr>
          <p:nvPr>
            <p:ph type="subTitle" idx="1"/>
          </p:nvPr>
        </p:nvSpPr>
        <p:spPr>
          <a:xfrm>
            <a:off x="1953550" y="2840054"/>
            <a:ext cx="5236800" cy="7848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grpSp>
        <p:nvGrpSpPr>
          <p:cNvPr id="373" name="Google Shape;373;p3"/>
          <p:cNvGrpSpPr/>
          <p:nvPr/>
        </p:nvGrpSpPr>
        <p:grpSpPr>
          <a:xfrm>
            <a:off x="547417" y="-148628"/>
            <a:ext cx="1151118" cy="1151118"/>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81" name="Google Shape;381;p3"/>
          <p:cNvGrpSpPr/>
          <p:nvPr/>
        </p:nvGrpSpPr>
        <p:grpSpPr>
          <a:xfrm>
            <a:off x="6583828" y="4083490"/>
            <a:ext cx="1449408" cy="1451642"/>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004610" y="1441692"/>
            <a:ext cx="854745" cy="497982"/>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13" name="Google Shape;413;p3"/>
          <p:cNvGrpSpPr/>
          <p:nvPr/>
        </p:nvGrpSpPr>
        <p:grpSpPr>
          <a:xfrm rot="-929110">
            <a:off x="7064198" y="172812"/>
            <a:ext cx="2366368" cy="3131333"/>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03" name="Google Shape;503;p5"/>
          <p:cNvSpPr txBox="1">
            <a:spLocks noGrp="1"/>
          </p:cNvSpPr>
          <p:nvPr>
            <p:ph type="body" idx="1"/>
          </p:nvPr>
        </p:nvSpPr>
        <p:spPr>
          <a:xfrm>
            <a:off x="1315475" y="1577785"/>
            <a:ext cx="6513000" cy="26955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04" name="Google Shape;504;p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05" name="Google Shape;505;p5"/>
          <p:cNvGrpSpPr/>
          <p:nvPr/>
        </p:nvGrpSpPr>
        <p:grpSpPr>
          <a:xfrm>
            <a:off x="7662321" y="3884343"/>
            <a:ext cx="571209" cy="571209"/>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3" name="Google Shape;513;p5"/>
          <p:cNvGrpSpPr/>
          <p:nvPr/>
        </p:nvGrpSpPr>
        <p:grpSpPr>
          <a:xfrm>
            <a:off x="370412" y="812548"/>
            <a:ext cx="445084" cy="44577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345187" y="215396"/>
            <a:ext cx="506294" cy="294971"/>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47" name="Google Shape;547;p6"/>
          <p:cNvSpPr txBox="1">
            <a:spLocks noGrp="1"/>
          </p:cNvSpPr>
          <p:nvPr>
            <p:ph type="body" idx="1"/>
          </p:nvPr>
        </p:nvSpPr>
        <p:spPr>
          <a:xfrm>
            <a:off x="1315487"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8" name="Google Shape;548;p6"/>
          <p:cNvSpPr txBox="1">
            <a:spLocks noGrp="1"/>
          </p:cNvSpPr>
          <p:nvPr>
            <p:ph type="body" idx="2"/>
          </p:nvPr>
        </p:nvSpPr>
        <p:spPr>
          <a:xfrm>
            <a:off x="4667184" y="1577775"/>
            <a:ext cx="3161400" cy="2970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549" name="Google Shape;549;p6"/>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550" name="Google Shape;550;p6"/>
          <p:cNvGrpSpPr/>
          <p:nvPr/>
        </p:nvGrpSpPr>
        <p:grpSpPr>
          <a:xfrm>
            <a:off x="8116071" y="3579918"/>
            <a:ext cx="571209" cy="571209"/>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58" name="Google Shape;558;p6"/>
          <p:cNvGrpSpPr/>
          <p:nvPr/>
        </p:nvGrpSpPr>
        <p:grpSpPr>
          <a:xfrm>
            <a:off x="370412" y="812548"/>
            <a:ext cx="445084" cy="44577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345187" y="215396"/>
            <a:ext cx="506294" cy="294971"/>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315475" y="858500"/>
            <a:ext cx="6513000" cy="620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38" name="Google Shape;638;p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639" name="Google Shape;639;p8"/>
          <p:cNvGrpSpPr/>
          <p:nvPr/>
        </p:nvGrpSpPr>
        <p:grpSpPr>
          <a:xfrm>
            <a:off x="8116071" y="3579918"/>
            <a:ext cx="571209" cy="571209"/>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47" name="Google Shape;647;p8"/>
          <p:cNvGrpSpPr/>
          <p:nvPr/>
        </p:nvGrpSpPr>
        <p:grpSpPr>
          <a:xfrm>
            <a:off x="370412" y="812548"/>
            <a:ext cx="445084" cy="44577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345187" y="215396"/>
            <a:ext cx="506294" cy="294971"/>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2"/>
        <p:cNvGrpSpPr/>
        <p:nvPr/>
      </p:nvGrpSpPr>
      <p:grpSpPr>
        <a:xfrm>
          <a:off x="0" y="0"/>
          <a:ext cx="0" cy="0"/>
          <a:chOff x="0" y="0"/>
          <a:chExt cx="0" cy="0"/>
        </a:xfrm>
      </p:grpSpPr>
      <p:sp>
        <p:nvSpPr>
          <p:cNvPr id="683" name="Google Shape;683;p10"/>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34983" y="23463"/>
            <a:ext cx="8836892" cy="5105957"/>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4297650" y="4749851"/>
            <a:ext cx="548700" cy="393600"/>
          </a:xfrm>
          <a:prstGeom prst="rect">
            <a:avLst/>
          </a:prstGeom>
          <a:noFill/>
          <a:ln>
            <a:noFill/>
          </a:ln>
        </p:spPr>
        <p:txBody>
          <a:bodyPr spcFirstLastPara="1" wrap="square" lIns="0" tIns="0" rIns="0" bIns="0" anchor="ctr" anchorCtr="0">
            <a:noAutofit/>
          </a:bodyPr>
          <a:lstStyle>
            <a:lvl1pPr lvl="0" algn="ctr">
              <a:buNone/>
              <a:defRPr sz="1300">
                <a:solidFill>
                  <a:srgbClr val="FFFFFF"/>
                </a:solidFill>
                <a:latin typeface="Megrim"/>
                <a:ea typeface="Megrim"/>
                <a:cs typeface="Megrim"/>
                <a:sym typeface="Megrim"/>
              </a:defRPr>
            </a:lvl1pPr>
            <a:lvl2pPr lvl="1" algn="ctr">
              <a:buNone/>
              <a:defRPr sz="1300">
                <a:solidFill>
                  <a:srgbClr val="FFFFFF"/>
                </a:solidFill>
                <a:latin typeface="Megrim"/>
                <a:ea typeface="Megrim"/>
                <a:cs typeface="Megrim"/>
                <a:sym typeface="Megrim"/>
              </a:defRPr>
            </a:lvl2pPr>
            <a:lvl3pPr lvl="2" algn="ctr">
              <a:buNone/>
              <a:defRPr sz="1300">
                <a:solidFill>
                  <a:srgbClr val="FFFFFF"/>
                </a:solidFill>
                <a:latin typeface="Megrim"/>
                <a:ea typeface="Megrim"/>
                <a:cs typeface="Megrim"/>
                <a:sym typeface="Megrim"/>
              </a:defRPr>
            </a:lvl3pPr>
            <a:lvl4pPr lvl="3" algn="ctr">
              <a:buNone/>
              <a:defRPr sz="1300">
                <a:solidFill>
                  <a:srgbClr val="FFFFFF"/>
                </a:solidFill>
                <a:latin typeface="Megrim"/>
                <a:ea typeface="Megrim"/>
                <a:cs typeface="Megrim"/>
                <a:sym typeface="Megrim"/>
              </a:defRPr>
            </a:lvl4pPr>
            <a:lvl5pPr lvl="4" algn="ctr">
              <a:buNone/>
              <a:defRPr sz="1300">
                <a:solidFill>
                  <a:srgbClr val="FFFFFF"/>
                </a:solidFill>
                <a:latin typeface="Megrim"/>
                <a:ea typeface="Megrim"/>
                <a:cs typeface="Megrim"/>
                <a:sym typeface="Megrim"/>
              </a:defRPr>
            </a:lvl5pPr>
            <a:lvl6pPr lvl="5" algn="ctr">
              <a:buNone/>
              <a:defRPr sz="1300">
                <a:solidFill>
                  <a:srgbClr val="FFFFFF"/>
                </a:solidFill>
                <a:latin typeface="Megrim"/>
                <a:ea typeface="Megrim"/>
                <a:cs typeface="Megrim"/>
                <a:sym typeface="Megrim"/>
              </a:defRPr>
            </a:lvl6pPr>
            <a:lvl7pPr lvl="6" algn="ctr">
              <a:buNone/>
              <a:defRPr sz="1300">
                <a:solidFill>
                  <a:srgbClr val="FFFFFF"/>
                </a:solidFill>
                <a:latin typeface="Megrim"/>
                <a:ea typeface="Megrim"/>
                <a:cs typeface="Megrim"/>
                <a:sym typeface="Megrim"/>
              </a:defRPr>
            </a:lvl7pPr>
            <a:lvl8pPr lvl="7" algn="ctr">
              <a:buNone/>
              <a:defRPr sz="1300">
                <a:solidFill>
                  <a:srgbClr val="FFFFFF"/>
                </a:solidFill>
                <a:latin typeface="Megrim"/>
                <a:ea typeface="Megrim"/>
                <a:cs typeface="Megrim"/>
                <a:sym typeface="Megrim"/>
              </a:defRPr>
            </a:lvl8pPr>
            <a:lvl9pPr lvl="8" algn="ctr">
              <a:buNone/>
              <a:defRPr sz="1300">
                <a:solidFill>
                  <a:srgbClr val="FFFFFF"/>
                </a:solidFill>
                <a:latin typeface="Megrim"/>
                <a:ea typeface="Megrim"/>
                <a:cs typeface="Megrim"/>
                <a:sym typeface="Megrim"/>
              </a:defRPr>
            </a:lvl9pPr>
          </a:lstStyle>
          <a:p>
            <a:pPr marL="0" lvl="0" indent="0" algn="ctr" rtl="0">
              <a:spcBef>
                <a:spcPts val="0"/>
              </a:spcBef>
              <a:spcAft>
                <a:spcPts val="0"/>
              </a:spcAft>
              <a:buNone/>
            </a:pPr>
            <a:fld id="{00000000-1234-1234-1234-123412341234}" type="slidenum">
              <a:rPr lang="en"/>
              <a:t>‹#›</a:t>
            </a:fld>
            <a:endParaRPr/>
          </a:p>
        </p:txBody>
      </p:sp>
      <p:sp>
        <p:nvSpPr>
          <p:cNvPr id="299" name="Google Shape;299;p1"/>
          <p:cNvSpPr txBox="1">
            <a:spLocks noGrp="1"/>
          </p:cNvSpPr>
          <p:nvPr>
            <p:ph type="title"/>
          </p:nvPr>
        </p:nvSpPr>
        <p:spPr>
          <a:xfrm>
            <a:off x="1315475" y="858500"/>
            <a:ext cx="6513000" cy="6204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315475" y="1577785"/>
            <a:ext cx="6513000" cy="26955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9144266" cy="5143442"/>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aper-and-pencil_game" TargetMode="External"/><Relationship Id="rId2" Type="http://schemas.openxmlformats.org/officeDocument/2006/relationships/image" Target="../media/image11.tiff"/><Relationship Id="rId1" Type="http://schemas.openxmlformats.org/officeDocument/2006/relationships/slideLayout" Target="../slideLayouts/slideLayout6.xml"/><Relationship Id="rId5" Type="http://schemas.openxmlformats.org/officeDocument/2006/relationships/hyperlink" Target="https://en.wikipedia.org/wiki/Perfect_information" TargetMode="External"/><Relationship Id="rId4" Type="http://schemas.openxmlformats.org/officeDocument/2006/relationships/hyperlink" Target="https://en.wikipedia.org/wiki/Zero-sum_ga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Shannon_number"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oshin-saini-838718184" TargetMode="External"/><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2.tiff"/><Relationship Id="rId4" Type="http://schemas.openxmlformats.org/officeDocument/2006/relationships/hyperlink" Target="https://www.linkedin.com/in/siddhi-mishra-42479717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erseverance-20/perseverance-20.github.io"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hyperlink" Target="https://perseverance-20.github.i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medium.com/p/8af9e52c1e7d#a2d9"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tiff"/><Relationship Id="rId5" Type="http://schemas.openxmlformats.org/officeDocument/2006/relationships/hyperlink" Target="https://medium.com/p/8af9e52c1e7d#958d" TargetMode="External"/><Relationship Id="rId4" Type="http://schemas.openxmlformats.org/officeDocument/2006/relationships/hyperlink" Target="https://medium.com/p/8af9e52c1e7d#14e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2"/>
          <p:cNvSpPr txBox="1">
            <a:spLocks noGrp="1"/>
          </p:cNvSpPr>
          <p:nvPr>
            <p:ph type="ctrTitle"/>
          </p:nvPr>
        </p:nvSpPr>
        <p:spPr>
          <a:xfrm>
            <a:off x="3078919" y="-329343"/>
            <a:ext cx="6847596"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800" dirty="0"/>
              <a:t>Engage’20 mentorship program</a:t>
            </a:r>
            <a:endParaRPr sz="2800" dirty="0"/>
          </a:p>
        </p:txBody>
      </p:sp>
      <p:sp>
        <p:nvSpPr>
          <p:cNvPr id="5" name="Google Shape;752;p12">
            <a:extLst>
              <a:ext uri="{FF2B5EF4-FFF2-40B4-BE49-F238E27FC236}">
                <a16:creationId xmlns:a16="http://schemas.microsoft.com/office/drawing/2014/main" id="{2B60260B-9038-644F-AE98-0B7717E812C3}"/>
              </a:ext>
            </a:extLst>
          </p:cNvPr>
          <p:cNvSpPr txBox="1">
            <a:spLocks/>
          </p:cNvSpPr>
          <p:nvPr/>
        </p:nvSpPr>
        <p:spPr>
          <a:xfrm>
            <a:off x="1148202" y="1991850"/>
            <a:ext cx="6847596" cy="11598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1pPr>
            <a:lvl2pPr marR="0" lvl="1"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2pPr>
            <a:lvl3pPr marR="0" lvl="2"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3pPr>
            <a:lvl4pPr marR="0" lvl="3"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4pPr>
            <a:lvl5pPr marR="0" lvl="4"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5pPr>
            <a:lvl6pPr marR="0" lvl="5"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6pPr>
            <a:lvl7pPr marR="0" lvl="6"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7pPr>
            <a:lvl8pPr marR="0" lvl="7"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8pPr>
            <a:lvl9pPr marR="0" lvl="8" algn="ctr" rtl="0">
              <a:lnSpc>
                <a:spcPct val="100000"/>
              </a:lnSpc>
              <a:spcBef>
                <a:spcPts val="0"/>
              </a:spcBef>
              <a:spcAft>
                <a:spcPts val="0"/>
              </a:spcAft>
              <a:buClr>
                <a:srgbClr val="FFFFFF"/>
              </a:buClr>
              <a:buSzPts val="4800"/>
              <a:buFont typeface="Megrim"/>
              <a:buNone/>
              <a:defRPr sz="4800" b="1" i="0" u="none" strike="noStrike" cap="none">
                <a:solidFill>
                  <a:srgbClr val="FFFFFF"/>
                </a:solidFill>
                <a:latin typeface="Megrim"/>
                <a:ea typeface="Megrim"/>
                <a:cs typeface="Megrim"/>
                <a:sym typeface="Megrim"/>
              </a:defRPr>
            </a:lvl9pPr>
          </a:lstStyle>
          <a:p>
            <a:r>
              <a:rPr lang="en-US" sz="3600" dirty="0"/>
              <a:t>Project: Entertain the Crew</a:t>
            </a:r>
          </a:p>
          <a:p>
            <a:r>
              <a:rPr lang="en-US" sz="3600" dirty="0"/>
              <a:t>Team: Perseverance-20</a:t>
            </a:r>
          </a:p>
        </p:txBody>
      </p:sp>
      <p:sp>
        <p:nvSpPr>
          <p:cNvPr id="6" name="Google Shape;758;p13">
            <a:extLst>
              <a:ext uri="{FF2B5EF4-FFF2-40B4-BE49-F238E27FC236}">
                <a16:creationId xmlns:a16="http://schemas.microsoft.com/office/drawing/2014/main" id="{7587892C-DA3F-8044-A175-8177F51D2647}"/>
              </a:ext>
            </a:extLst>
          </p:cNvPr>
          <p:cNvSpPr txBox="1">
            <a:spLocks/>
          </p:cNvSpPr>
          <p:nvPr/>
        </p:nvSpPr>
        <p:spPr>
          <a:xfrm>
            <a:off x="129311" y="4731642"/>
            <a:ext cx="1339271" cy="411858"/>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1pPr>
            <a:lvl2pPr marL="914400" marR="0" lvl="1"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2pPr>
            <a:lvl3pPr marL="1371600" marR="0" lvl="2"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3pPr>
            <a:lvl4pPr marL="1828800" marR="0" lvl="3"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4pPr>
            <a:lvl5pPr marL="2286000" marR="0" lvl="4"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5pPr>
            <a:lvl6pPr marL="2743200" marR="0" lvl="5"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6pPr>
            <a:lvl7pPr marL="3200400" marR="0" lvl="6"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7pPr>
            <a:lvl8pPr marL="3657600" marR="0" lvl="7"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8pPr>
            <a:lvl9pPr marL="4114800" marR="0" lvl="8"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9pPr>
          </a:lstStyle>
          <a:p>
            <a:pPr marL="0" indent="0">
              <a:buClr>
                <a:schemeClr val="dk1"/>
              </a:buClr>
              <a:buSzPts val="1100"/>
              <a:buFont typeface="Abel"/>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58464-7F83-564D-8500-986E5F044A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3" name="Picture 2">
            <a:extLst>
              <a:ext uri="{FF2B5EF4-FFF2-40B4-BE49-F238E27FC236}">
                <a16:creationId xmlns:a16="http://schemas.microsoft.com/office/drawing/2014/main" id="{98F0EB7E-EF8E-5B4E-BCAC-51A9CC24AABA}"/>
              </a:ext>
            </a:extLst>
          </p:cNvPr>
          <p:cNvPicPr>
            <a:picLocks noChangeAspect="1"/>
          </p:cNvPicPr>
          <p:nvPr/>
        </p:nvPicPr>
        <p:blipFill>
          <a:blip r:embed="rId2"/>
          <a:stretch>
            <a:fillRect/>
          </a:stretch>
        </p:blipFill>
        <p:spPr>
          <a:xfrm>
            <a:off x="6206837" y="1133174"/>
            <a:ext cx="2490328" cy="2877151"/>
          </a:xfrm>
          <a:prstGeom prst="rect">
            <a:avLst/>
          </a:prstGeom>
        </p:spPr>
      </p:pic>
      <p:sp>
        <p:nvSpPr>
          <p:cNvPr id="4" name="Google Shape;793;p18">
            <a:extLst>
              <a:ext uri="{FF2B5EF4-FFF2-40B4-BE49-F238E27FC236}">
                <a16:creationId xmlns:a16="http://schemas.microsoft.com/office/drawing/2014/main" id="{616A6532-F7FC-AE43-BEDF-A882F8ECDB2C}"/>
              </a:ext>
            </a:extLst>
          </p:cNvPr>
          <p:cNvSpPr txBox="1">
            <a:spLocks/>
          </p:cNvSpPr>
          <p:nvPr/>
        </p:nvSpPr>
        <p:spPr>
          <a:xfrm>
            <a:off x="580308" y="0"/>
            <a:ext cx="3991692" cy="966322"/>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1pPr>
            <a:lvl2pPr marR="0" lvl="1"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2pPr>
            <a:lvl3pPr marR="0" lvl="2"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3pPr>
            <a:lvl4pPr marR="0" lvl="3"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4pPr>
            <a:lvl5pPr marR="0" lvl="4"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5pPr>
            <a:lvl6pPr marR="0" lvl="5"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6pPr>
            <a:lvl7pPr marR="0" lvl="6"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7pPr>
            <a:lvl8pPr marR="0" lvl="7"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8pPr>
            <a:lvl9pPr marR="0" lvl="8" algn="ctr" rtl="0">
              <a:lnSpc>
                <a:spcPct val="100000"/>
              </a:lnSpc>
              <a:spcBef>
                <a:spcPts val="0"/>
              </a:spcBef>
              <a:spcAft>
                <a:spcPts val="0"/>
              </a:spcAft>
              <a:buClr>
                <a:srgbClr val="FFFFFF"/>
              </a:buClr>
              <a:buSzPts val="3200"/>
              <a:buFont typeface="Megrim"/>
              <a:buNone/>
              <a:defRPr sz="3200" b="1" i="0" u="none" strike="noStrike" cap="none">
                <a:solidFill>
                  <a:srgbClr val="FFFFFF"/>
                </a:solidFill>
                <a:latin typeface="Megrim"/>
                <a:ea typeface="Megrim"/>
                <a:cs typeface="Megrim"/>
                <a:sym typeface="Megrim"/>
              </a:defRPr>
            </a:lvl9pPr>
          </a:lstStyle>
          <a:p>
            <a:r>
              <a:rPr lang="en-US" sz="5400" dirty="0"/>
              <a:t>ABOUT </a:t>
            </a:r>
          </a:p>
        </p:txBody>
      </p:sp>
      <p:sp>
        <p:nvSpPr>
          <p:cNvPr id="5" name="Rectangle 4">
            <a:extLst>
              <a:ext uri="{FF2B5EF4-FFF2-40B4-BE49-F238E27FC236}">
                <a16:creationId xmlns:a16="http://schemas.microsoft.com/office/drawing/2014/main" id="{2DF14F95-5B94-1B46-9E29-C9B76485DEC2}"/>
              </a:ext>
            </a:extLst>
          </p:cNvPr>
          <p:cNvSpPr/>
          <p:nvPr/>
        </p:nvSpPr>
        <p:spPr>
          <a:xfrm>
            <a:off x="94719" y="1159800"/>
            <a:ext cx="5613354" cy="1477328"/>
          </a:xfrm>
          <a:prstGeom prst="rect">
            <a:avLst/>
          </a:prstGeom>
        </p:spPr>
        <p:txBody>
          <a:bodyPr wrap="square">
            <a:spAutoFit/>
          </a:bodyPr>
          <a:lstStyle/>
          <a:p>
            <a:pPr algn="just"/>
            <a:r>
              <a:rPr lang="en-US" sz="1800" b="1" dirty="0">
                <a:solidFill>
                  <a:schemeClr val="bg1"/>
                </a:solidFill>
                <a:latin typeface="medium-content-serif-font"/>
              </a:rPr>
              <a:t>Tic-tac-toe</a:t>
            </a:r>
            <a:r>
              <a:rPr lang="en-US" sz="1800" dirty="0">
                <a:solidFill>
                  <a:schemeClr val="bg1"/>
                </a:solidFill>
                <a:latin typeface="medium-content-serif-font"/>
              </a:rPr>
              <a:t> (also known as </a:t>
            </a:r>
            <a:r>
              <a:rPr lang="en-US" sz="1800" b="1" dirty="0" err="1">
                <a:solidFill>
                  <a:schemeClr val="bg1"/>
                </a:solidFill>
                <a:latin typeface="medium-content-serif-font"/>
              </a:rPr>
              <a:t>noughts</a:t>
            </a:r>
            <a:r>
              <a:rPr lang="en-US" sz="1800" b="1" dirty="0">
                <a:solidFill>
                  <a:schemeClr val="bg1"/>
                </a:solidFill>
                <a:latin typeface="medium-content-serif-font"/>
              </a:rPr>
              <a:t> and crosses</a:t>
            </a:r>
            <a:r>
              <a:rPr lang="en-US" sz="1800" dirty="0">
                <a:solidFill>
                  <a:schemeClr val="bg1"/>
                </a:solidFill>
                <a:latin typeface="medium-content-serif-font"/>
              </a:rPr>
              <a:t> or </a:t>
            </a:r>
            <a:r>
              <a:rPr lang="en-US" sz="1800" b="1" dirty="0" err="1">
                <a:solidFill>
                  <a:schemeClr val="bg1"/>
                </a:solidFill>
                <a:latin typeface="medium-content-serif-font"/>
              </a:rPr>
              <a:t>Xs</a:t>
            </a:r>
            <a:r>
              <a:rPr lang="en-US" sz="1800" b="1" dirty="0">
                <a:solidFill>
                  <a:schemeClr val="bg1"/>
                </a:solidFill>
                <a:latin typeface="medium-content-serif-font"/>
              </a:rPr>
              <a:t> and </a:t>
            </a:r>
            <a:r>
              <a:rPr lang="en-US" sz="1800" b="1" dirty="0" err="1">
                <a:solidFill>
                  <a:schemeClr val="bg1"/>
                </a:solidFill>
                <a:latin typeface="medium-content-serif-font"/>
              </a:rPr>
              <a:t>Os</a:t>
            </a:r>
            <a:r>
              <a:rPr lang="en-US" sz="1800" dirty="0">
                <a:solidFill>
                  <a:schemeClr val="bg1"/>
                </a:solidFill>
                <a:latin typeface="medium-content-serif-font"/>
              </a:rPr>
              <a:t>) is a </a:t>
            </a:r>
            <a:r>
              <a:rPr lang="en-US" sz="1800" dirty="0">
                <a:solidFill>
                  <a:schemeClr val="bg1"/>
                </a:solidFill>
                <a:latin typeface="medium-content-serif-font"/>
                <a:hlinkClick r:id="rId3">
                  <a:extLst>
                    <a:ext uri="{A12FA001-AC4F-418D-AE19-62706E023703}">
                      <ahyp:hlinkClr xmlns:ahyp="http://schemas.microsoft.com/office/drawing/2018/hyperlinkcolor" val="tx"/>
                    </a:ext>
                  </a:extLst>
                </a:hlinkClick>
              </a:rPr>
              <a:t>paper-and-pencil game</a:t>
            </a:r>
            <a:r>
              <a:rPr lang="en-US" sz="1800" dirty="0">
                <a:solidFill>
                  <a:schemeClr val="bg1"/>
                </a:solidFill>
                <a:latin typeface="medium-content-serif-font"/>
              </a:rPr>
              <a:t> for two players, X and O, who take turns marking the spaces in a 3×3 grid. The player who succeeds in placing three of their marks in a horizontal, vertical, or diagonal row wins the game.</a:t>
            </a:r>
            <a:endParaRPr lang="en-US" sz="1800" dirty="0">
              <a:solidFill>
                <a:schemeClr val="bg1"/>
              </a:solidFill>
            </a:endParaRPr>
          </a:p>
        </p:txBody>
      </p:sp>
      <p:sp>
        <p:nvSpPr>
          <p:cNvPr id="6" name="Rectangle 5">
            <a:extLst>
              <a:ext uri="{FF2B5EF4-FFF2-40B4-BE49-F238E27FC236}">
                <a16:creationId xmlns:a16="http://schemas.microsoft.com/office/drawing/2014/main" id="{015FEA7C-679A-6D49-8EFC-7B0A94A6FDEB}"/>
              </a:ext>
            </a:extLst>
          </p:cNvPr>
          <p:cNvSpPr/>
          <p:nvPr/>
        </p:nvSpPr>
        <p:spPr>
          <a:xfrm>
            <a:off x="159891" y="2830606"/>
            <a:ext cx="5711562" cy="2031325"/>
          </a:xfrm>
          <a:prstGeom prst="rect">
            <a:avLst/>
          </a:prstGeom>
        </p:spPr>
        <p:txBody>
          <a:bodyPr wrap="square">
            <a:spAutoFit/>
          </a:bodyPr>
          <a:lstStyle/>
          <a:p>
            <a:pPr algn="just"/>
            <a:r>
              <a:rPr lang="en-US" sz="1800" dirty="0">
                <a:solidFill>
                  <a:schemeClr val="bg1"/>
                </a:solidFill>
                <a:latin typeface="medium-content-serif-font"/>
              </a:rPr>
              <a:t>In order to solve Tic Tac Toe, we need to go deeper than just to think about it as a game where two players place X’s and O’s on the board. Formally speaking, Tic Tac Toe is a </a:t>
            </a:r>
            <a:r>
              <a:rPr lang="en-US" sz="1800" dirty="0">
                <a:solidFill>
                  <a:schemeClr val="bg1"/>
                </a:solidFill>
                <a:latin typeface="medium-content-serif-font"/>
                <a:hlinkClick r:id="rId4">
                  <a:extLst>
                    <a:ext uri="{A12FA001-AC4F-418D-AE19-62706E023703}">
                      <ahyp:hlinkClr xmlns:ahyp="http://schemas.microsoft.com/office/drawing/2018/hyperlinkcolor" val="tx"/>
                    </a:ext>
                  </a:extLst>
                </a:hlinkClick>
              </a:rPr>
              <a:t>zero-sum</a:t>
            </a:r>
            <a:r>
              <a:rPr lang="en-US" sz="1800" dirty="0">
                <a:solidFill>
                  <a:schemeClr val="bg1"/>
                </a:solidFill>
                <a:latin typeface="medium-content-serif-font"/>
              </a:rPr>
              <a:t> and </a:t>
            </a:r>
            <a:r>
              <a:rPr lang="en-US" sz="1800" dirty="0">
                <a:solidFill>
                  <a:schemeClr val="bg1"/>
                </a:solidFill>
                <a:latin typeface="medium-content-serif-font"/>
                <a:hlinkClick r:id="rId5">
                  <a:extLst>
                    <a:ext uri="{A12FA001-AC4F-418D-AE19-62706E023703}">
                      <ahyp:hlinkClr xmlns:ahyp="http://schemas.microsoft.com/office/drawing/2018/hyperlinkcolor" val="tx"/>
                    </a:ext>
                  </a:extLst>
                </a:hlinkClick>
              </a:rPr>
              <a:t>perfect information</a:t>
            </a:r>
            <a:r>
              <a:rPr lang="en-US" sz="1800" dirty="0">
                <a:solidFill>
                  <a:schemeClr val="bg1"/>
                </a:solidFill>
                <a:latin typeface="medium-content-serif-font"/>
              </a:rPr>
              <a:t> game. It means that each participant’s gain is equal to the other participants’ losses and we know </a:t>
            </a:r>
            <a:r>
              <a:rPr lang="en-US" sz="1800" i="1" dirty="0">
                <a:solidFill>
                  <a:schemeClr val="bg1"/>
                </a:solidFill>
                <a:latin typeface="medium-content-serif-font"/>
              </a:rPr>
              <a:t>everything</a:t>
            </a:r>
            <a:r>
              <a:rPr lang="en-US" sz="1800" dirty="0">
                <a:solidFill>
                  <a:schemeClr val="bg1"/>
                </a:solidFill>
                <a:latin typeface="medium-content-serif-font"/>
              </a:rPr>
              <a:t> about the current game state.</a:t>
            </a:r>
            <a:endParaRPr lang="en-US" sz="1800" dirty="0">
              <a:solidFill>
                <a:schemeClr val="bg1"/>
              </a:solidFill>
            </a:endParaRPr>
          </a:p>
        </p:txBody>
      </p:sp>
    </p:spTree>
    <p:extLst>
      <p:ext uri="{BB962C8B-B14F-4D97-AF65-F5344CB8AC3E}">
        <p14:creationId xmlns:p14="http://schemas.microsoft.com/office/powerpoint/2010/main" val="2365130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1" name="Google Shape;871;p25"/>
          <p:cNvSpPr txBox="1">
            <a:spLocks noGrp="1"/>
          </p:cNvSpPr>
          <p:nvPr>
            <p:ph type="title" idx="4294967295"/>
          </p:nvPr>
        </p:nvSpPr>
        <p:spPr>
          <a:xfrm>
            <a:off x="1315475" y="144951"/>
            <a:ext cx="6424096" cy="1120041"/>
          </a:xfrm>
          <a:prstGeom prst="rect">
            <a:avLst/>
          </a:prstGeom>
        </p:spPr>
        <p:txBody>
          <a:bodyPr spcFirstLastPara="1" wrap="square" lIns="0" tIns="0" rIns="0" bIns="0" anchor="b" anchorCtr="0">
            <a:noAutofit/>
          </a:bodyPr>
          <a:lstStyle/>
          <a:p>
            <a:r>
              <a:rPr lang="en-US" sz="3600" dirty="0">
                <a:solidFill>
                  <a:schemeClr val="bg1"/>
                </a:solidFill>
              </a:rPr>
              <a:t>MINIMAX ALGORITHM:</a:t>
            </a:r>
            <a:br>
              <a:rPr lang="en-US" sz="3600" dirty="0">
                <a:solidFill>
                  <a:schemeClr val="bg1"/>
                </a:solidFill>
              </a:rPr>
            </a:br>
            <a:endParaRPr sz="3600" dirty="0"/>
          </a:p>
        </p:txBody>
      </p:sp>
      <p:sp>
        <p:nvSpPr>
          <p:cNvPr id="873" name="Google Shape;873;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874" name="Google Shape;874;p25"/>
          <p:cNvSpPr/>
          <p:nvPr/>
        </p:nvSpPr>
        <p:spPr>
          <a:xfrm>
            <a:off x="1905150" y="23547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3227000" y="36025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4046150" y="218325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6288775" y="25473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4615550" y="3816275"/>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6889900" y="39422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2;p20">
            <a:extLst>
              <a:ext uri="{FF2B5EF4-FFF2-40B4-BE49-F238E27FC236}">
                <a16:creationId xmlns:a16="http://schemas.microsoft.com/office/drawing/2014/main" id="{9AB1DA61-C78C-D643-B15B-4CBEE08692BC}"/>
              </a:ext>
            </a:extLst>
          </p:cNvPr>
          <p:cNvSpPr txBox="1">
            <a:spLocks/>
          </p:cNvSpPr>
          <p:nvPr/>
        </p:nvSpPr>
        <p:spPr>
          <a:xfrm>
            <a:off x="992479" y="815721"/>
            <a:ext cx="7346641" cy="112004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800" b="1" dirty="0">
                <a:solidFill>
                  <a:schemeClr val="bg1"/>
                </a:solidFill>
              </a:rPr>
              <a:t>Minimax</a:t>
            </a:r>
            <a:r>
              <a:rPr lang="en-US" sz="1800" dirty="0">
                <a:solidFill>
                  <a:schemeClr val="bg1"/>
                </a:solidFill>
              </a:rPr>
              <a:t> is a kind of backtracking </a:t>
            </a:r>
            <a:r>
              <a:rPr lang="en-US" sz="1800" b="1" dirty="0">
                <a:solidFill>
                  <a:schemeClr val="bg1"/>
                </a:solidFill>
              </a:rPr>
              <a:t>algorithm</a:t>
            </a:r>
            <a:r>
              <a:rPr lang="en-US" sz="1800" dirty="0">
                <a:solidFill>
                  <a:schemeClr val="bg1"/>
                </a:solidFill>
              </a:rPr>
              <a:t> that is used in decision making and game theory to find the optimal move for a player, assuming that your opponent also plays optimally.</a:t>
            </a:r>
            <a:endParaRPr lang="en-US" sz="2800" dirty="0">
              <a:solidFill>
                <a:schemeClr val="bg1"/>
              </a:solidFill>
            </a:endParaRPr>
          </a:p>
        </p:txBody>
      </p:sp>
      <p:pic>
        <p:nvPicPr>
          <p:cNvPr id="3" name="Picture 2">
            <a:extLst>
              <a:ext uri="{FF2B5EF4-FFF2-40B4-BE49-F238E27FC236}">
                <a16:creationId xmlns:a16="http://schemas.microsoft.com/office/drawing/2014/main" id="{FF390F87-4829-D14C-9FB5-AB3CEDD37E48}"/>
              </a:ext>
            </a:extLst>
          </p:cNvPr>
          <p:cNvPicPr>
            <a:picLocks noChangeAspect="1"/>
          </p:cNvPicPr>
          <p:nvPr/>
        </p:nvPicPr>
        <p:blipFill rotWithShape="1">
          <a:blip r:embed="rId3"/>
          <a:srcRect l="9687"/>
          <a:stretch/>
        </p:blipFill>
        <p:spPr>
          <a:xfrm>
            <a:off x="371680" y="1977583"/>
            <a:ext cx="4044486" cy="2772268"/>
          </a:xfrm>
          <a:prstGeom prst="rect">
            <a:avLst/>
          </a:prstGeom>
        </p:spPr>
      </p:pic>
      <p:sp>
        <p:nvSpPr>
          <p:cNvPr id="4" name="Rectangle 3">
            <a:extLst>
              <a:ext uri="{FF2B5EF4-FFF2-40B4-BE49-F238E27FC236}">
                <a16:creationId xmlns:a16="http://schemas.microsoft.com/office/drawing/2014/main" id="{6EECF87E-EF1F-B44C-A34E-8D87D1FC24AD}"/>
              </a:ext>
            </a:extLst>
          </p:cNvPr>
          <p:cNvSpPr/>
          <p:nvPr/>
        </p:nvSpPr>
        <p:spPr>
          <a:xfrm>
            <a:off x="4727836" y="2330612"/>
            <a:ext cx="3824832" cy="2031325"/>
          </a:xfrm>
          <a:prstGeom prst="rect">
            <a:avLst/>
          </a:prstGeom>
        </p:spPr>
        <p:txBody>
          <a:bodyPr wrap="square">
            <a:spAutoFit/>
          </a:bodyPr>
          <a:lstStyle/>
          <a:p>
            <a:r>
              <a:rPr lang="en-US" sz="1800" dirty="0">
                <a:solidFill>
                  <a:schemeClr val="bg1"/>
                </a:solidFill>
              </a:rPr>
              <a:t>Minimax is a recursive algorithm which is used to choose an optimal move for a player assuming that the opponent is also playing optimally.</a:t>
            </a:r>
            <a:r>
              <a:rPr lang="en-US" sz="1800" dirty="0">
                <a:solidFill>
                  <a:schemeClr val="bg1"/>
                </a:solidFill>
                <a:latin typeface="medium-content-serif-font"/>
              </a:rPr>
              <a:t> As its name suggests, its goal is to minimize the maximum loss (minimize the worst case scenario).</a:t>
            </a:r>
            <a:endParaRPr lang="en-US" sz="18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58464-7F83-564D-8500-986E5F044A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5" name="Rectangle 4">
            <a:extLst>
              <a:ext uri="{FF2B5EF4-FFF2-40B4-BE49-F238E27FC236}">
                <a16:creationId xmlns:a16="http://schemas.microsoft.com/office/drawing/2014/main" id="{2DF14F95-5B94-1B46-9E29-C9B76485DEC2}"/>
              </a:ext>
            </a:extLst>
          </p:cNvPr>
          <p:cNvSpPr/>
          <p:nvPr/>
        </p:nvSpPr>
        <p:spPr>
          <a:xfrm>
            <a:off x="1765323" y="2312894"/>
            <a:ext cx="5613354" cy="1938992"/>
          </a:xfrm>
          <a:prstGeom prst="rect">
            <a:avLst/>
          </a:prstGeom>
        </p:spPr>
        <p:txBody>
          <a:bodyPr wrap="square">
            <a:spAutoFit/>
          </a:bodyPr>
          <a:lstStyle/>
          <a:p>
            <a:pPr algn="ctr"/>
            <a:r>
              <a:rPr lang="en-US" sz="2000" dirty="0">
                <a:solidFill>
                  <a:schemeClr val="bg1"/>
                </a:solidFill>
              </a:rPr>
              <a:t>You can think of the algorithm as a representation of the human thought process of saying, “OK, if I make this move, then my opponent can only make two moves, and each of those would let me win. So this is the right move to make.”</a:t>
            </a:r>
            <a:endParaRPr lang="en-US" sz="2800" dirty="0">
              <a:solidFill>
                <a:schemeClr val="bg1"/>
              </a:solidFill>
            </a:endParaRPr>
          </a:p>
        </p:txBody>
      </p:sp>
      <p:sp>
        <p:nvSpPr>
          <p:cNvPr id="7" name="Oval 6">
            <a:extLst>
              <a:ext uri="{FF2B5EF4-FFF2-40B4-BE49-F238E27FC236}">
                <a16:creationId xmlns:a16="http://schemas.microsoft.com/office/drawing/2014/main" id="{FFBFFEF9-3E3A-4C42-B382-35EE9E665026}"/>
              </a:ext>
            </a:extLst>
          </p:cNvPr>
          <p:cNvSpPr/>
          <p:nvPr/>
        </p:nvSpPr>
        <p:spPr>
          <a:xfrm>
            <a:off x="3925456" y="1167278"/>
            <a:ext cx="1142568" cy="1087259"/>
          </a:xfrm>
          <a:prstGeom prst="ellipse">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5D20BF-A863-5948-BD68-AB976094A1BB}"/>
              </a:ext>
            </a:extLst>
          </p:cNvPr>
          <p:cNvSpPr/>
          <p:nvPr/>
        </p:nvSpPr>
        <p:spPr>
          <a:xfrm>
            <a:off x="4199222" y="1167278"/>
            <a:ext cx="595035" cy="1569660"/>
          </a:xfrm>
          <a:prstGeom prst="rect">
            <a:avLst/>
          </a:prstGeom>
        </p:spPr>
        <p:txBody>
          <a:bodyPr wrap="none">
            <a:spAutoFit/>
          </a:bodyPr>
          <a:lstStyle/>
          <a:p>
            <a:r>
              <a:rPr lang="en-US" sz="9600" dirty="0">
                <a:solidFill>
                  <a:srgbClr val="002060"/>
                </a:solidFill>
              </a:rPr>
              <a:t>“</a:t>
            </a:r>
          </a:p>
        </p:txBody>
      </p:sp>
    </p:spTree>
    <p:extLst>
      <p:ext uri="{BB962C8B-B14F-4D97-AF65-F5344CB8AC3E}">
        <p14:creationId xmlns:p14="http://schemas.microsoft.com/office/powerpoint/2010/main" val="3847188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1" name="Google Shape;871;p25"/>
          <p:cNvSpPr txBox="1">
            <a:spLocks noGrp="1"/>
          </p:cNvSpPr>
          <p:nvPr>
            <p:ph type="title" idx="4294967295"/>
          </p:nvPr>
        </p:nvSpPr>
        <p:spPr>
          <a:xfrm>
            <a:off x="1002144" y="421231"/>
            <a:ext cx="7139711" cy="1120041"/>
          </a:xfrm>
          <a:prstGeom prst="rect">
            <a:avLst/>
          </a:prstGeom>
        </p:spPr>
        <p:txBody>
          <a:bodyPr spcFirstLastPara="1" wrap="square" lIns="0" tIns="0" rIns="0" bIns="0" anchor="b" anchorCtr="0">
            <a:noAutofit/>
          </a:bodyPr>
          <a:lstStyle/>
          <a:p>
            <a:r>
              <a:rPr lang="en-US" sz="4400" dirty="0"/>
              <a:t>Unbeatable Tic Tac Toe AI</a:t>
            </a:r>
            <a:br>
              <a:rPr lang="en-US" sz="4800" dirty="0"/>
            </a:br>
            <a:endParaRPr sz="4800" dirty="0"/>
          </a:p>
        </p:txBody>
      </p:sp>
      <p:sp>
        <p:nvSpPr>
          <p:cNvPr id="873" name="Google Shape;873;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874" name="Google Shape;874;p25"/>
          <p:cNvSpPr/>
          <p:nvPr/>
        </p:nvSpPr>
        <p:spPr>
          <a:xfrm>
            <a:off x="1905150" y="23547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3227000" y="36025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4046150" y="218325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6288775" y="25473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4615550" y="3816275"/>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6889900" y="39422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2;p20">
            <a:extLst>
              <a:ext uri="{FF2B5EF4-FFF2-40B4-BE49-F238E27FC236}">
                <a16:creationId xmlns:a16="http://schemas.microsoft.com/office/drawing/2014/main" id="{9AB1DA61-C78C-D643-B15B-4CBEE08692BC}"/>
              </a:ext>
            </a:extLst>
          </p:cNvPr>
          <p:cNvSpPr txBox="1">
            <a:spLocks/>
          </p:cNvSpPr>
          <p:nvPr/>
        </p:nvSpPr>
        <p:spPr>
          <a:xfrm>
            <a:off x="-345821" y="992581"/>
            <a:ext cx="7346641" cy="112004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1600" dirty="0">
                <a:solidFill>
                  <a:schemeClr val="bg1"/>
                </a:solidFill>
              </a:rPr>
              <a:t>Let’s look at the following board state. We will try to solve it as </a:t>
            </a:r>
            <a:r>
              <a:rPr lang="en-US" sz="1600" b="1" dirty="0">
                <a:solidFill>
                  <a:schemeClr val="bg1"/>
                </a:solidFill>
              </a:rPr>
              <a:t>X.</a:t>
            </a:r>
            <a:endParaRPr lang="en-US" sz="3200" dirty="0">
              <a:solidFill>
                <a:schemeClr val="bg1"/>
              </a:solidFill>
            </a:endParaRPr>
          </a:p>
        </p:txBody>
      </p:sp>
      <p:sp>
        <p:nvSpPr>
          <p:cNvPr id="4" name="Rectangle 3">
            <a:extLst>
              <a:ext uri="{FF2B5EF4-FFF2-40B4-BE49-F238E27FC236}">
                <a16:creationId xmlns:a16="http://schemas.microsoft.com/office/drawing/2014/main" id="{6EECF87E-EF1F-B44C-A34E-8D87D1FC24AD}"/>
              </a:ext>
            </a:extLst>
          </p:cNvPr>
          <p:cNvSpPr/>
          <p:nvPr/>
        </p:nvSpPr>
        <p:spPr>
          <a:xfrm>
            <a:off x="4124851" y="1760353"/>
            <a:ext cx="4123222" cy="2862322"/>
          </a:xfrm>
          <a:prstGeom prst="rect">
            <a:avLst/>
          </a:prstGeom>
        </p:spPr>
        <p:txBody>
          <a:bodyPr wrap="square">
            <a:spAutoFit/>
          </a:bodyPr>
          <a:lstStyle/>
          <a:p>
            <a:r>
              <a:rPr lang="en-US" sz="2000" u="sng" dirty="0">
                <a:solidFill>
                  <a:schemeClr val="bg1"/>
                </a:solidFill>
              </a:rPr>
              <a:t>How would you solve it?</a:t>
            </a:r>
          </a:p>
          <a:p>
            <a:r>
              <a:rPr lang="en-US" sz="1600" dirty="0">
                <a:solidFill>
                  <a:schemeClr val="bg1"/>
                </a:solidFill>
              </a:rPr>
              <a:t>I guess that would you think that the best move in such a scenario would be to place an </a:t>
            </a:r>
            <a:r>
              <a:rPr lang="en-US" sz="1600" b="1" dirty="0">
                <a:solidFill>
                  <a:schemeClr val="bg1"/>
                </a:solidFill>
              </a:rPr>
              <a:t>X</a:t>
            </a:r>
            <a:r>
              <a:rPr lang="en-US" sz="1600" dirty="0">
                <a:solidFill>
                  <a:schemeClr val="bg1"/>
                </a:solidFill>
              </a:rPr>
              <a:t> in the middle of the board and win the game.</a:t>
            </a:r>
          </a:p>
          <a:p>
            <a:endParaRPr lang="en-US" sz="1600" dirty="0">
              <a:solidFill>
                <a:schemeClr val="bg1"/>
              </a:solidFill>
            </a:endParaRPr>
          </a:p>
          <a:p>
            <a:r>
              <a:rPr lang="en-US" sz="1600" dirty="0">
                <a:solidFill>
                  <a:schemeClr val="bg1"/>
                </a:solidFill>
              </a:rPr>
              <a:t>And you would be correct, but is this the only winning solution for </a:t>
            </a:r>
            <a:r>
              <a:rPr lang="en-US" sz="1600" b="1" dirty="0">
                <a:solidFill>
                  <a:schemeClr val="bg1"/>
                </a:solidFill>
              </a:rPr>
              <a:t>X</a:t>
            </a:r>
            <a:r>
              <a:rPr lang="en-US" sz="1600" dirty="0">
                <a:solidFill>
                  <a:schemeClr val="bg1"/>
                </a:solidFill>
              </a:rPr>
              <a:t>? How to derive this solution?</a:t>
            </a:r>
          </a:p>
          <a:p>
            <a:r>
              <a:rPr lang="en-US" sz="1600" dirty="0">
                <a:solidFill>
                  <a:schemeClr val="bg1"/>
                </a:solidFill>
              </a:rPr>
              <a:t>In order to determine this, let’s draw a tree of all possible board states.</a:t>
            </a:r>
          </a:p>
        </p:txBody>
      </p:sp>
      <p:pic>
        <p:nvPicPr>
          <p:cNvPr id="2" name="Picture 1">
            <a:extLst>
              <a:ext uri="{FF2B5EF4-FFF2-40B4-BE49-F238E27FC236}">
                <a16:creationId xmlns:a16="http://schemas.microsoft.com/office/drawing/2014/main" id="{013D5A17-66C0-AB44-BA56-EBBFDCE44604}"/>
              </a:ext>
            </a:extLst>
          </p:cNvPr>
          <p:cNvPicPr>
            <a:picLocks noChangeAspect="1"/>
          </p:cNvPicPr>
          <p:nvPr/>
        </p:nvPicPr>
        <p:blipFill>
          <a:blip r:embed="rId3"/>
          <a:stretch>
            <a:fillRect/>
          </a:stretch>
        </p:blipFill>
        <p:spPr>
          <a:xfrm>
            <a:off x="432170" y="1687941"/>
            <a:ext cx="3042345" cy="3042345"/>
          </a:xfrm>
          <a:prstGeom prst="rect">
            <a:avLst/>
          </a:prstGeom>
        </p:spPr>
      </p:pic>
    </p:spTree>
    <p:extLst>
      <p:ext uri="{BB962C8B-B14F-4D97-AF65-F5344CB8AC3E}">
        <p14:creationId xmlns:p14="http://schemas.microsoft.com/office/powerpoint/2010/main" val="53215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3" name="Google Shape;873;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874" name="Google Shape;874;p25"/>
          <p:cNvSpPr/>
          <p:nvPr/>
        </p:nvSpPr>
        <p:spPr>
          <a:xfrm>
            <a:off x="1905150" y="23547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3227000" y="36025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4046150" y="218325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6288775" y="25473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4615550" y="3816275"/>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6889900" y="39422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EECF87E-EF1F-B44C-A34E-8D87D1FC24AD}"/>
              </a:ext>
            </a:extLst>
          </p:cNvPr>
          <p:cNvSpPr/>
          <p:nvPr/>
        </p:nvSpPr>
        <p:spPr>
          <a:xfrm>
            <a:off x="5088273" y="225536"/>
            <a:ext cx="3804253" cy="4832092"/>
          </a:xfrm>
          <a:prstGeom prst="rect">
            <a:avLst/>
          </a:prstGeom>
        </p:spPr>
        <p:txBody>
          <a:bodyPr wrap="square">
            <a:spAutoFit/>
          </a:bodyPr>
          <a:lstStyle/>
          <a:p>
            <a:r>
              <a:rPr lang="en-US" dirty="0">
                <a:solidFill>
                  <a:schemeClr val="bg1"/>
                </a:solidFill>
              </a:rPr>
              <a:t>As you can see above, starting from the initial state </a:t>
            </a:r>
            <a:r>
              <a:rPr lang="en-US" b="1" dirty="0">
                <a:solidFill>
                  <a:schemeClr val="bg1"/>
                </a:solidFill>
              </a:rPr>
              <a:t>0.0</a:t>
            </a:r>
            <a:r>
              <a:rPr lang="en-US" dirty="0">
                <a:solidFill>
                  <a:schemeClr val="bg1"/>
                </a:solidFill>
              </a:rPr>
              <a:t>, we have </a:t>
            </a:r>
            <a:r>
              <a:rPr lang="en-US" b="1" dirty="0">
                <a:solidFill>
                  <a:schemeClr val="bg1"/>
                </a:solidFill>
              </a:rPr>
              <a:t>3 </a:t>
            </a:r>
            <a:r>
              <a:rPr lang="en-US" dirty="0">
                <a:solidFill>
                  <a:schemeClr val="bg1"/>
                </a:solidFill>
              </a:rPr>
              <a:t>possibilities (</a:t>
            </a:r>
            <a:r>
              <a:rPr lang="en-US" b="1" dirty="0">
                <a:solidFill>
                  <a:schemeClr val="bg1"/>
                </a:solidFill>
              </a:rPr>
              <a:t>1.0</a:t>
            </a:r>
            <a:r>
              <a:rPr lang="en-US" dirty="0">
                <a:solidFill>
                  <a:schemeClr val="bg1"/>
                </a:solidFill>
              </a:rPr>
              <a:t>, </a:t>
            </a:r>
            <a:r>
              <a:rPr lang="en-US" b="1" dirty="0">
                <a:solidFill>
                  <a:schemeClr val="bg1"/>
                </a:solidFill>
              </a:rPr>
              <a:t>1.1</a:t>
            </a:r>
            <a:r>
              <a:rPr lang="en-US" dirty="0">
                <a:solidFill>
                  <a:schemeClr val="bg1"/>
                </a:solidFill>
              </a:rPr>
              <a:t>, </a:t>
            </a:r>
            <a:r>
              <a:rPr lang="en-US" b="1" dirty="0">
                <a:solidFill>
                  <a:schemeClr val="bg1"/>
                </a:solidFill>
              </a:rPr>
              <a:t>1.2</a:t>
            </a:r>
            <a:r>
              <a:rPr lang="en-US" dirty="0">
                <a:solidFill>
                  <a:schemeClr val="bg1"/>
                </a:solidFill>
              </a:rPr>
              <a:t>). </a:t>
            </a:r>
            <a:r>
              <a:rPr lang="en-US" b="1" dirty="0">
                <a:solidFill>
                  <a:schemeClr val="bg1"/>
                </a:solidFill>
              </a:rPr>
              <a:t>1.0</a:t>
            </a:r>
            <a:r>
              <a:rPr lang="en-US" dirty="0">
                <a:solidFill>
                  <a:schemeClr val="bg1"/>
                </a:solidFill>
              </a:rPr>
              <a:t> gives us a win (</a:t>
            </a:r>
            <a:r>
              <a:rPr lang="en-US" b="1" i="1" dirty="0">
                <a:solidFill>
                  <a:schemeClr val="bg1"/>
                </a:solidFill>
              </a:rPr>
              <a:t>+1</a:t>
            </a:r>
            <a:r>
              <a:rPr lang="en-US" dirty="0">
                <a:solidFill>
                  <a:schemeClr val="bg1"/>
                </a:solidFill>
              </a:rPr>
              <a:t>), but let’s explore other paths as well.</a:t>
            </a:r>
          </a:p>
          <a:p>
            <a:endParaRPr lang="en-US" dirty="0">
              <a:solidFill>
                <a:schemeClr val="bg1"/>
              </a:solidFill>
            </a:endParaRPr>
          </a:p>
          <a:p>
            <a:endParaRPr lang="en-US" dirty="0">
              <a:solidFill>
                <a:schemeClr val="bg1"/>
              </a:solidFill>
            </a:endParaRPr>
          </a:p>
          <a:p>
            <a:r>
              <a:rPr lang="en-US" b="1" dirty="0">
                <a:solidFill>
                  <a:schemeClr val="bg1"/>
                </a:solidFill>
              </a:rPr>
              <a:t>1.1</a:t>
            </a:r>
            <a:r>
              <a:rPr lang="en-US" dirty="0">
                <a:solidFill>
                  <a:schemeClr val="bg1"/>
                </a:solidFill>
              </a:rPr>
              <a:t> gives our opponent 2 possibilities (</a:t>
            </a:r>
            <a:r>
              <a:rPr lang="en-US" b="1" dirty="0">
                <a:solidFill>
                  <a:schemeClr val="bg1"/>
                </a:solidFill>
              </a:rPr>
              <a:t>2.0</a:t>
            </a:r>
            <a:r>
              <a:rPr lang="en-US" dirty="0">
                <a:solidFill>
                  <a:schemeClr val="bg1"/>
                </a:solidFill>
              </a:rPr>
              <a:t>, </a:t>
            </a:r>
            <a:r>
              <a:rPr lang="en-US" b="1" dirty="0">
                <a:solidFill>
                  <a:schemeClr val="bg1"/>
                </a:solidFill>
              </a:rPr>
              <a:t>2.1</a:t>
            </a:r>
            <a:r>
              <a:rPr lang="en-US" dirty="0">
                <a:solidFill>
                  <a:schemeClr val="bg1"/>
                </a:solidFill>
              </a:rPr>
              <a:t>). </a:t>
            </a:r>
            <a:r>
              <a:rPr lang="en-US" b="1" dirty="0">
                <a:solidFill>
                  <a:schemeClr val="bg1"/>
                </a:solidFill>
              </a:rPr>
              <a:t>2.0 </a:t>
            </a:r>
            <a:r>
              <a:rPr lang="en-US" dirty="0">
                <a:solidFill>
                  <a:schemeClr val="bg1"/>
                </a:solidFill>
              </a:rPr>
              <a:t>is a winning state for our opponent, so it’s a losing state for us (</a:t>
            </a:r>
            <a:r>
              <a:rPr lang="en-US" b="1" i="1" dirty="0">
                <a:solidFill>
                  <a:schemeClr val="bg1"/>
                </a:solidFill>
              </a:rPr>
              <a:t>-1</a:t>
            </a:r>
            <a:r>
              <a:rPr lang="en-US" dirty="0">
                <a:solidFill>
                  <a:schemeClr val="bg1"/>
                </a:solidFill>
              </a:rPr>
              <a:t>). </a:t>
            </a:r>
            <a:r>
              <a:rPr lang="en-US" b="1" dirty="0">
                <a:solidFill>
                  <a:schemeClr val="bg1"/>
                </a:solidFill>
              </a:rPr>
              <a:t>2.1</a:t>
            </a:r>
            <a:r>
              <a:rPr lang="en-US" dirty="0">
                <a:solidFill>
                  <a:schemeClr val="bg1"/>
                </a:solidFill>
              </a:rPr>
              <a:t> gives only one possibility</a:t>
            </a:r>
            <a:r>
              <a:rPr lang="en-US" b="1" dirty="0">
                <a:solidFill>
                  <a:schemeClr val="bg1"/>
                </a:solidFill>
              </a:rPr>
              <a:t> 3.0</a:t>
            </a:r>
            <a:r>
              <a:rPr lang="en-US" dirty="0">
                <a:solidFill>
                  <a:schemeClr val="bg1"/>
                </a:solidFill>
              </a:rPr>
              <a:t> in which we are winning (</a:t>
            </a:r>
            <a:r>
              <a:rPr lang="en-US" b="1" i="1" dirty="0">
                <a:solidFill>
                  <a:schemeClr val="bg1"/>
                </a:solidFill>
              </a:rPr>
              <a:t>+1</a:t>
            </a:r>
            <a:r>
              <a:rPr lang="en-US" dirty="0">
                <a:solidFill>
                  <a:schemeClr val="bg1"/>
                </a:solidFill>
              </a:rPr>
              <a:t>).</a:t>
            </a:r>
          </a:p>
          <a:p>
            <a:endParaRPr lang="en-US" dirty="0">
              <a:solidFill>
                <a:schemeClr val="bg1"/>
              </a:solidFill>
            </a:endParaRPr>
          </a:p>
          <a:p>
            <a:endParaRPr lang="en-US" dirty="0">
              <a:solidFill>
                <a:schemeClr val="bg1"/>
              </a:solidFill>
            </a:endParaRPr>
          </a:p>
          <a:p>
            <a:r>
              <a:rPr lang="en-US" b="1" dirty="0">
                <a:solidFill>
                  <a:schemeClr val="bg1"/>
                </a:solidFill>
              </a:rPr>
              <a:t>1.2</a:t>
            </a:r>
            <a:r>
              <a:rPr lang="en-US" dirty="0">
                <a:solidFill>
                  <a:schemeClr val="bg1"/>
                </a:solidFill>
              </a:rPr>
              <a:t> gives our opponent 2 possibilities (</a:t>
            </a:r>
            <a:r>
              <a:rPr lang="en-US" b="1" dirty="0">
                <a:solidFill>
                  <a:schemeClr val="bg1"/>
                </a:solidFill>
              </a:rPr>
              <a:t>2.2</a:t>
            </a:r>
            <a:r>
              <a:rPr lang="en-US" dirty="0">
                <a:solidFill>
                  <a:schemeClr val="bg1"/>
                </a:solidFill>
              </a:rPr>
              <a:t>, </a:t>
            </a:r>
            <a:r>
              <a:rPr lang="en-US" b="1" dirty="0">
                <a:solidFill>
                  <a:schemeClr val="bg1"/>
                </a:solidFill>
              </a:rPr>
              <a:t>2.3</a:t>
            </a:r>
            <a:r>
              <a:rPr lang="en-US" dirty="0">
                <a:solidFill>
                  <a:schemeClr val="bg1"/>
                </a:solidFill>
              </a:rPr>
              <a:t>). </a:t>
            </a:r>
            <a:r>
              <a:rPr lang="en-US" b="1" dirty="0">
                <a:solidFill>
                  <a:schemeClr val="bg1"/>
                </a:solidFill>
              </a:rPr>
              <a:t>2.2 </a:t>
            </a:r>
            <a:r>
              <a:rPr lang="en-US" dirty="0">
                <a:solidFill>
                  <a:schemeClr val="bg1"/>
                </a:solidFill>
              </a:rPr>
              <a:t>is a winning state for our opponent, so it’s a losing state for us (</a:t>
            </a:r>
            <a:r>
              <a:rPr lang="en-US" b="1" i="1" dirty="0">
                <a:solidFill>
                  <a:schemeClr val="bg1"/>
                </a:solidFill>
              </a:rPr>
              <a:t>-1</a:t>
            </a:r>
            <a:r>
              <a:rPr lang="en-US" dirty="0">
                <a:solidFill>
                  <a:schemeClr val="bg1"/>
                </a:solidFill>
              </a:rPr>
              <a:t>). </a:t>
            </a:r>
            <a:r>
              <a:rPr lang="en-US" b="1" dirty="0">
                <a:solidFill>
                  <a:schemeClr val="bg1"/>
                </a:solidFill>
              </a:rPr>
              <a:t>2.3</a:t>
            </a:r>
            <a:r>
              <a:rPr lang="en-US" dirty="0">
                <a:solidFill>
                  <a:schemeClr val="bg1"/>
                </a:solidFill>
              </a:rPr>
              <a:t> gives only one possibility</a:t>
            </a:r>
            <a:r>
              <a:rPr lang="en-US" b="1" dirty="0">
                <a:solidFill>
                  <a:schemeClr val="bg1"/>
                </a:solidFill>
              </a:rPr>
              <a:t> 3.1</a:t>
            </a:r>
            <a:r>
              <a:rPr lang="en-US" dirty="0">
                <a:solidFill>
                  <a:schemeClr val="bg1"/>
                </a:solidFill>
              </a:rPr>
              <a:t> in which we are winning (</a:t>
            </a:r>
            <a:r>
              <a:rPr lang="en-US" b="1" i="1" dirty="0">
                <a:solidFill>
                  <a:schemeClr val="bg1"/>
                </a:solidFill>
              </a:rPr>
              <a:t>+1</a:t>
            </a:r>
            <a:r>
              <a:rPr lang="en-US" dirty="0">
                <a:solidFill>
                  <a:schemeClr val="bg1"/>
                </a:solidFill>
              </a:rPr>
              <a:t>).</a:t>
            </a:r>
          </a:p>
          <a:p>
            <a:endParaRPr lang="en-US" sz="2000" dirty="0">
              <a:solidFill>
                <a:schemeClr val="bg1"/>
              </a:solidFill>
            </a:endParaRPr>
          </a:p>
          <a:p>
            <a:r>
              <a:rPr lang="en-US" dirty="0">
                <a:solidFill>
                  <a:schemeClr val="bg1"/>
                </a:solidFill>
              </a:rPr>
              <a:t>Okay, but how can we interpret this?</a:t>
            </a:r>
            <a:br>
              <a:rPr lang="en-US" sz="2000" dirty="0">
                <a:solidFill>
                  <a:schemeClr val="bg1"/>
                </a:solidFill>
              </a:rPr>
            </a:br>
            <a:endParaRPr lang="en-US" sz="1600" dirty="0">
              <a:solidFill>
                <a:schemeClr val="bg1"/>
              </a:solidFill>
            </a:endParaRPr>
          </a:p>
        </p:txBody>
      </p:sp>
      <p:pic>
        <p:nvPicPr>
          <p:cNvPr id="3" name="Picture 2">
            <a:extLst>
              <a:ext uri="{FF2B5EF4-FFF2-40B4-BE49-F238E27FC236}">
                <a16:creationId xmlns:a16="http://schemas.microsoft.com/office/drawing/2014/main" id="{B9E0A98A-9385-F04A-84D0-42F1648089C8}"/>
              </a:ext>
            </a:extLst>
          </p:cNvPr>
          <p:cNvPicPr>
            <a:picLocks noChangeAspect="1"/>
          </p:cNvPicPr>
          <p:nvPr/>
        </p:nvPicPr>
        <p:blipFill>
          <a:blip r:embed="rId3"/>
          <a:stretch>
            <a:fillRect/>
          </a:stretch>
        </p:blipFill>
        <p:spPr>
          <a:xfrm>
            <a:off x="180683" y="235829"/>
            <a:ext cx="4753275" cy="4622942"/>
          </a:xfrm>
          <a:prstGeom prst="rect">
            <a:avLst/>
          </a:prstGeom>
        </p:spPr>
      </p:pic>
    </p:spTree>
    <p:extLst>
      <p:ext uri="{BB962C8B-B14F-4D97-AF65-F5344CB8AC3E}">
        <p14:creationId xmlns:p14="http://schemas.microsoft.com/office/powerpoint/2010/main" val="3426474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3" name="Google Shape;873;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874" name="Google Shape;874;p25"/>
          <p:cNvSpPr/>
          <p:nvPr/>
        </p:nvSpPr>
        <p:spPr>
          <a:xfrm>
            <a:off x="1905150" y="23547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3227000" y="36025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4046150" y="218325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6288775" y="25473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4615550" y="3816275"/>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6889900" y="39422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EECF87E-EF1F-B44C-A34E-8D87D1FC24AD}"/>
              </a:ext>
            </a:extLst>
          </p:cNvPr>
          <p:cNvSpPr/>
          <p:nvPr/>
        </p:nvSpPr>
        <p:spPr>
          <a:xfrm>
            <a:off x="5222971" y="200264"/>
            <a:ext cx="3804253" cy="4308872"/>
          </a:xfrm>
          <a:prstGeom prst="rect">
            <a:avLst/>
          </a:prstGeom>
        </p:spPr>
        <p:txBody>
          <a:bodyPr wrap="square">
            <a:spAutoFit/>
          </a:bodyPr>
          <a:lstStyle/>
          <a:p>
            <a:r>
              <a:rPr lang="en-US" dirty="0">
                <a:solidFill>
                  <a:schemeClr val="bg1"/>
                </a:solidFill>
              </a:rPr>
              <a:t>At the depth </a:t>
            </a:r>
            <a:r>
              <a:rPr lang="en-US" b="1" dirty="0">
                <a:solidFill>
                  <a:schemeClr val="bg1"/>
                </a:solidFill>
              </a:rPr>
              <a:t>3</a:t>
            </a:r>
            <a:r>
              <a:rPr lang="en-US" dirty="0">
                <a:solidFill>
                  <a:schemeClr val="bg1"/>
                </a:solidFill>
              </a:rPr>
              <a:t> we are maximizing, so we are propagating </a:t>
            </a:r>
            <a:r>
              <a:rPr lang="en-US" b="1" i="1" dirty="0">
                <a:solidFill>
                  <a:schemeClr val="bg1"/>
                </a:solidFill>
              </a:rPr>
              <a:t>+1</a:t>
            </a:r>
            <a:r>
              <a:rPr lang="en-US" dirty="0">
                <a:solidFill>
                  <a:schemeClr val="bg1"/>
                </a:solidFill>
              </a:rPr>
              <a:t> scores to the previous moves at the depth </a:t>
            </a:r>
            <a:r>
              <a:rPr lang="en-US" b="1" dirty="0">
                <a:solidFill>
                  <a:schemeClr val="bg1"/>
                </a:solidFill>
              </a:rPr>
              <a:t>2</a:t>
            </a:r>
            <a:r>
              <a:rPr lang="en-US" dirty="0">
                <a:solidFill>
                  <a:schemeClr val="bg1"/>
                </a:solidFill>
              </a:rPr>
              <a:t>.</a:t>
            </a:r>
          </a:p>
          <a:p>
            <a:endParaRPr lang="en-US" dirty="0">
              <a:solidFill>
                <a:schemeClr val="bg1"/>
              </a:solidFill>
            </a:endParaRPr>
          </a:p>
          <a:p>
            <a:r>
              <a:rPr lang="en-US" dirty="0">
                <a:solidFill>
                  <a:schemeClr val="bg1"/>
                </a:solidFill>
              </a:rPr>
              <a:t>At the depth </a:t>
            </a:r>
            <a:r>
              <a:rPr lang="en-US" b="1" dirty="0">
                <a:solidFill>
                  <a:schemeClr val="bg1"/>
                </a:solidFill>
              </a:rPr>
              <a:t>2</a:t>
            </a:r>
            <a:r>
              <a:rPr lang="en-US" dirty="0">
                <a:solidFill>
                  <a:schemeClr val="bg1"/>
                </a:solidFill>
              </a:rPr>
              <a:t> we are minimizing so we are propagating </a:t>
            </a:r>
            <a:r>
              <a:rPr lang="en-US" b="1" i="1" dirty="0">
                <a:solidFill>
                  <a:schemeClr val="bg1"/>
                </a:solidFill>
              </a:rPr>
              <a:t>-1 </a:t>
            </a:r>
            <a:r>
              <a:rPr lang="en-US" dirty="0">
                <a:solidFill>
                  <a:schemeClr val="bg1"/>
                </a:solidFill>
              </a:rPr>
              <a:t>scores to the previous moves at the depth </a:t>
            </a:r>
            <a:r>
              <a:rPr lang="en-US" b="1" dirty="0">
                <a:solidFill>
                  <a:schemeClr val="bg1"/>
                </a:solidFill>
              </a:rPr>
              <a:t>1</a:t>
            </a:r>
            <a:r>
              <a:rPr lang="en-US" dirty="0">
                <a:solidFill>
                  <a:schemeClr val="bg1"/>
                </a:solidFill>
              </a:rPr>
              <a:t>.</a:t>
            </a:r>
          </a:p>
          <a:p>
            <a:endParaRPr lang="en-US" dirty="0">
              <a:solidFill>
                <a:schemeClr val="bg1"/>
              </a:solidFill>
            </a:endParaRPr>
          </a:p>
          <a:p>
            <a:r>
              <a:rPr lang="en-US" dirty="0">
                <a:solidFill>
                  <a:schemeClr val="bg1"/>
                </a:solidFill>
              </a:rPr>
              <a:t>At the depth </a:t>
            </a:r>
            <a:r>
              <a:rPr lang="en-US" b="1" dirty="0">
                <a:solidFill>
                  <a:schemeClr val="bg1"/>
                </a:solidFill>
              </a:rPr>
              <a:t>1</a:t>
            </a:r>
            <a:r>
              <a:rPr lang="en-US" dirty="0">
                <a:solidFill>
                  <a:schemeClr val="bg1"/>
                </a:solidFill>
              </a:rPr>
              <a:t> we are maximizing so we are propagating </a:t>
            </a:r>
            <a:r>
              <a:rPr lang="en-US" b="1" i="1" dirty="0">
                <a:solidFill>
                  <a:schemeClr val="bg1"/>
                </a:solidFill>
              </a:rPr>
              <a:t>+1 </a:t>
            </a:r>
            <a:r>
              <a:rPr lang="en-US" dirty="0">
                <a:solidFill>
                  <a:schemeClr val="bg1"/>
                </a:solidFill>
              </a:rPr>
              <a:t>to the previous move at the depth </a:t>
            </a:r>
            <a:r>
              <a:rPr lang="en-US" b="1" dirty="0">
                <a:solidFill>
                  <a:schemeClr val="bg1"/>
                </a:solidFill>
              </a:rPr>
              <a:t>0</a:t>
            </a:r>
            <a:r>
              <a:rPr lang="en-US" dirty="0">
                <a:solidFill>
                  <a:schemeClr val="bg1"/>
                </a:solidFill>
              </a:rPr>
              <a:t>.</a:t>
            </a:r>
          </a:p>
          <a:p>
            <a:endParaRPr lang="en-US" dirty="0">
              <a:solidFill>
                <a:schemeClr val="bg1"/>
              </a:solidFill>
            </a:endParaRPr>
          </a:p>
          <a:p>
            <a:r>
              <a:rPr lang="en-US" dirty="0">
                <a:solidFill>
                  <a:schemeClr val="bg1"/>
                </a:solidFill>
              </a:rPr>
              <a:t>Ultimately at the depth </a:t>
            </a:r>
            <a:r>
              <a:rPr lang="en-US" b="1" dirty="0">
                <a:solidFill>
                  <a:schemeClr val="bg1"/>
                </a:solidFill>
              </a:rPr>
              <a:t>0</a:t>
            </a:r>
            <a:r>
              <a:rPr lang="en-US" dirty="0">
                <a:solidFill>
                  <a:schemeClr val="bg1"/>
                </a:solidFill>
              </a:rPr>
              <a:t>, where we actually are, we should pick the move associated with the </a:t>
            </a:r>
            <a:r>
              <a:rPr lang="en-US" b="1" i="1" dirty="0">
                <a:solidFill>
                  <a:schemeClr val="bg1"/>
                </a:solidFill>
              </a:rPr>
              <a:t>+1</a:t>
            </a:r>
            <a:r>
              <a:rPr lang="en-US" dirty="0">
                <a:solidFill>
                  <a:schemeClr val="bg1"/>
                </a:solidFill>
              </a:rPr>
              <a:t> score we’ve ended up with.</a:t>
            </a:r>
          </a:p>
          <a:p>
            <a:endParaRPr lang="en-US" sz="2000" dirty="0">
              <a:solidFill>
                <a:schemeClr val="accent6">
                  <a:lumMod val="60000"/>
                  <a:lumOff val="40000"/>
                </a:schemeClr>
              </a:solidFill>
            </a:endParaRPr>
          </a:p>
          <a:p>
            <a:r>
              <a:rPr lang="en-US" b="1" dirty="0">
                <a:solidFill>
                  <a:schemeClr val="accent6">
                    <a:lumMod val="60000"/>
                    <a:lumOff val="40000"/>
                  </a:schemeClr>
                </a:solidFill>
              </a:rPr>
              <a:t>Tic Tac Toe AI </a:t>
            </a:r>
            <a:r>
              <a:rPr lang="en-US" dirty="0">
                <a:solidFill>
                  <a:schemeClr val="accent6">
                    <a:lumMod val="60000"/>
                    <a:lumOff val="40000"/>
                  </a:schemeClr>
                </a:solidFill>
              </a:rPr>
              <a:t>would decide to go to the</a:t>
            </a:r>
            <a:r>
              <a:rPr lang="en-US" b="1" dirty="0">
                <a:solidFill>
                  <a:schemeClr val="accent6">
                    <a:lumMod val="60000"/>
                    <a:lumOff val="40000"/>
                  </a:schemeClr>
                </a:solidFill>
              </a:rPr>
              <a:t> 1.0</a:t>
            </a:r>
            <a:r>
              <a:rPr lang="en-US" dirty="0">
                <a:solidFill>
                  <a:schemeClr val="accent6">
                    <a:lumMod val="60000"/>
                    <a:lumOff val="40000"/>
                  </a:schemeClr>
                </a:solidFill>
              </a:rPr>
              <a:t> node and win the game.</a:t>
            </a:r>
            <a:br>
              <a:rPr lang="en-US" sz="2000" dirty="0">
                <a:solidFill>
                  <a:schemeClr val="bg1"/>
                </a:solidFill>
              </a:rPr>
            </a:br>
            <a:endParaRPr lang="en-US" sz="1600" dirty="0">
              <a:solidFill>
                <a:schemeClr val="bg1"/>
              </a:solidFill>
            </a:endParaRPr>
          </a:p>
        </p:txBody>
      </p:sp>
      <p:pic>
        <p:nvPicPr>
          <p:cNvPr id="2" name="Picture 1">
            <a:extLst>
              <a:ext uri="{FF2B5EF4-FFF2-40B4-BE49-F238E27FC236}">
                <a16:creationId xmlns:a16="http://schemas.microsoft.com/office/drawing/2014/main" id="{92068924-5873-6F48-B468-A62D4E8C33E7}"/>
              </a:ext>
            </a:extLst>
          </p:cNvPr>
          <p:cNvPicPr>
            <a:picLocks noChangeAspect="1"/>
          </p:cNvPicPr>
          <p:nvPr/>
        </p:nvPicPr>
        <p:blipFill>
          <a:blip r:embed="rId3"/>
          <a:stretch>
            <a:fillRect/>
          </a:stretch>
        </p:blipFill>
        <p:spPr>
          <a:xfrm>
            <a:off x="116349" y="1327225"/>
            <a:ext cx="4565360" cy="2882699"/>
          </a:xfrm>
          <a:prstGeom prst="rect">
            <a:avLst/>
          </a:prstGeom>
        </p:spPr>
      </p:pic>
      <p:sp>
        <p:nvSpPr>
          <p:cNvPr id="5" name="Rectangle 4">
            <a:extLst>
              <a:ext uri="{FF2B5EF4-FFF2-40B4-BE49-F238E27FC236}">
                <a16:creationId xmlns:a16="http://schemas.microsoft.com/office/drawing/2014/main" id="{7EECB0D3-2193-1842-A638-3345B59BBD79}"/>
              </a:ext>
            </a:extLst>
          </p:cNvPr>
          <p:cNvSpPr/>
          <p:nvPr/>
        </p:nvSpPr>
        <p:spPr>
          <a:xfrm>
            <a:off x="280990" y="27444"/>
            <a:ext cx="4565360" cy="1200329"/>
          </a:xfrm>
          <a:prstGeom prst="rect">
            <a:avLst/>
          </a:prstGeom>
        </p:spPr>
        <p:txBody>
          <a:bodyPr wrap="square">
            <a:spAutoFit/>
          </a:bodyPr>
          <a:lstStyle/>
          <a:p>
            <a:pPr algn="ctr"/>
            <a:r>
              <a:rPr lang="en-US" sz="2400" dirty="0">
                <a:solidFill>
                  <a:schemeClr val="bg1"/>
                </a:solidFill>
                <a:latin typeface="medium-content-serif-font"/>
              </a:rPr>
              <a:t>Let’s start from the terminal states at the bottom and calculate the minimax scores.</a:t>
            </a:r>
            <a:endParaRPr lang="en-US" sz="2400" dirty="0">
              <a:solidFill>
                <a:schemeClr val="bg1"/>
              </a:solidFill>
            </a:endParaRPr>
          </a:p>
        </p:txBody>
      </p:sp>
      <p:sp>
        <p:nvSpPr>
          <p:cNvPr id="6" name="Rectangle 5">
            <a:extLst>
              <a:ext uri="{FF2B5EF4-FFF2-40B4-BE49-F238E27FC236}">
                <a16:creationId xmlns:a16="http://schemas.microsoft.com/office/drawing/2014/main" id="{F067757D-2998-B34A-9656-386924E176E5}"/>
              </a:ext>
            </a:extLst>
          </p:cNvPr>
          <p:cNvSpPr/>
          <p:nvPr/>
        </p:nvSpPr>
        <p:spPr>
          <a:xfrm>
            <a:off x="116349" y="4511303"/>
            <a:ext cx="9384145" cy="338554"/>
          </a:xfrm>
          <a:prstGeom prst="rect">
            <a:avLst/>
          </a:prstGeom>
        </p:spPr>
        <p:txBody>
          <a:bodyPr wrap="square">
            <a:spAutoFit/>
          </a:bodyPr>
          <a:lstStyle/>
          <a:p>
            <a:r>
              <a:rPr lang="en-US" sz="1600" dirty="0">
                <a:solidFill>
                  <a:schemeClr val="bg1"/>
                </a:solidFill>
                <a:latin typeface="medium-content-serif-font"/>
              </a:rPr>
              <a:t>Our </a:t>
            </a:r>
            <a:r>
              <a:rPr lang="en-US" sz="1600" b="1" dirty="0">
                <a:solidFill>
                  <a:schemeClr val="bg1"/>
                </a:solidFill>
                <a:latin typeface="medium-content-serif-font"/>
              </a:rPr>
              <a:t>Tic Tac Toe AI </a:t>
            </a:r>
            <a:r>
              <a:rPr lang="en-US" sz="1600" dirty="0">
                <a:solidFill>
                  <a:schemeClr val="bg1"/>
                </a:solidFill>
                <a:latin typeface="medium-content-serif-font"/>
              </a:rPr>
              <a:t>performs such simulations for every move thus making itself an unbeatable opponent.</a:t>
            </a:r>
            <a:endParaRPr lang="en-US" sz="1600" dirty="0">
              <a:solidFill>
                <a:schemeClr val="bg1"/>
              </a:solidFill>
            </a:endParaRPr>
          </a:p>
        </p:txBody>
      </p:sp>
    </p:spTree>
    <p:extLst>
      <p:ext uri="{BB962C8B-B14F-4D97-AF65-F5344CB8AC3E}">
        <p14:creationId xmlns:p14="http://schemas.microsoft.com/office/powerpoint/2010/main" val="1730359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3" name="Google Shape;873;p25"/>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874" name="Google Shape;874;p25"/>
          <p:cNvSpPr/>
          <p:nvPr/>
        </p:nvSpPr>
        <p:spPr>
          <a:xfrm>
            <a:off x="1905150" y="23547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5"/>
          <p:cNvSpPr/>
          <p:nvPr/>
        </p:nvSpPr>
        <p:spPr>
          <a:xfrm>
            <a:off x="3227000" y="36025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5"/>
          <p:cNvSpPr/>
          <p:nvPr/>
        </p:nvSpPr>
        <p:spPr>
          <a:xfrm>
            <a:off x="4046150" y="218325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5"/>
          <p:cNvSpPr/>
          <p:nvPr/>
        </p:nvSpPr>
        <p:spPr>
          <a:xfrm>
            <a:off x="6288775" y="25473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5"/>
          <p:cNvSpPr/>
          <p:nvPr/>
        </p:nvSpPr>
        <p:spPr>
          <a:xfrm>
            <a:off x="4615550" y="3816275"/>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5"/>
          <p:cNvSpPr/>
          <p:nvPr/>
        </p:nvSpPr>
        <p:spPr>
          <a:xfrm>
            <a:off x="6889900" y="3942200"/>
            <a:ext cx="100500" cy="95700"/>
          </a:xfrm>
          <a:prstGeom prst="star5">
            <a:avLst>
              <a:gd name="adj" fmla="val 23653"/>
              <a:gd name="hf" fmla="val 105146"/>
              <a:gd name="vf" fmla="val 11055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6EECF87E-EF1F-B44C-A34E-8D87D1FC24AD}"/>
              </a:ext>
            </a:extLst>
          </p:cNvPr>
          <p:cNvSpPr/>
          <p:nvPr/>
        </p:nvSpPr>
        <p:spPr>
          <a:xfrm>
            <a:off x="1093839" y="1967411"/>
            <a:ext cx="6694836" cy="2800767"/>
          </a:xfrm>
          <a:prstGeom prst="rect">
            <a:avLst/>
          </a:prstGeom>
        </p:spPr>
        <p:txBody>
          <a:bodyPr wrap="square">
            <a:spAutoFit/>
          </a:bodyPr>
          <a:lstStyle/>
          <a:p>
            <a:pPr algn="ctr"/>
            <a:r>
              <a:rPr lang="en-US" sz="1600" dirty="0">
                <a:solidFill>
                  <a:schemeClr val="bg1"/>
                </a:solidFill>
              </a:rPr>
              <a:t>On the other hand, chess for example has an enormously large state space of ~10¹²⁰ possibilities.</a:t>
            </a:r>
          </a:p>
          <a:p>
            <a:pPr algn="ctr"/>
            <a:endParaRPr lang="en-US" sz="1600" dirty="0">
              <a:solidFill>
                <a:schemeClr val="bg1"/>
              </a:solidFill>
            </a:endParaRPr>
          </a:p>
          <a:p>
            <a:pPr algn="ctr"/>
            <a:r>
              <a:rPr lang="en-US" sz="1600" dirty="0">
                <a:solidFill>
                  <a:schemeClr val="bg1"/>
                </a:solidFill>
              </a:rPr>
              <a:t>This is a figure far greater than the </a:t>
            </a:r>
          </a:p>
          <a:p>
            <a:pPr algn="ctr"/>
            <a:r>
              <a:rPr lang="en-US" sz="1600" dirty="0">
                <a:solidFill>
                  <a:schemeClr val="bg1"/>
                </a:solidFill>
                <a:hlinkClick r:id="rId3">
                  <a:extLst>
                    <a:ext uri="{A12FA001-AC4F-418D-AE19-62706E023703}">
                      <ahyp:hlinkClr xmlns:ahyp="http://schemas.microsoft.com/office/drawing/2018/hyperlinkcolor" val="tx"/>
                    </a:ext>
                  </a:extLst>
                </a:hlinkClick>
              </a:rPr>
              <a:t>number of atoms in the observable universe</a:t>
            </a:r>
            <a:r>
              <a:rPr lang="en-US" sz="1600" dirty="0">
                <a:solidFill>
                  <a:schemeClr val="bg1"/>
                </a:solidFill>
              </a:rPr>
              <a:t>.</a:t>
            </a:r>
          </a:p>
          <a:p>
            <a:pPr algn="ctr"/>
            <a:endParaRPr lang="en-US" sz="1600" dirty="0">
              <a:solidFill>
                <a:schemeClr val="bg1"/>
              </a:solidFill>
            </a:endParaRPr>
          </a:p>
          <a:p>
            <a:pPr algn="ctr"/>
            <a:r>
              <a:rPr lang="en-US" sz="1600" dirty="0">
                <a:solidFill>
                  <a:schemeClr val="bg1"/>
                </a:solidFill>
              </a:rPr>
              <a:t>With such extensive search spaces, we can still use Minimax algorithm, but we have to remember to limit the depth of our search. Otherwise, we can end up computing results for a very long time or even </a:t>
            </a:r>
            <a:r>
              <a:rPr lang="en-US" sz="1600" i="1" dirty="0">
                <a:solidFill>
                  <a:schemeClr val="bg1"/>
                </a:solidFill>
              </a:rPr>
              <a:t>forever</a:t>
            </a:r>
            <a:r>
              <a:rPr lang="en-US" sz="1600" dirty="0">
                <a:solidFill>
                  <a:schemeClr val="bg1"/>
                </a:solidFill>
              </a:rPr>
              <a:t>.</a:t>
            </a:r>
          </a:p>
          <a:p>
            <a:pPr algn="ctr"/>
            <a:r>
              <a:rPr lang="en-US" sz="1600" dirty="0">
                <a:solidFill>
                  <a:schemeClr val="bg1"/>
                </a:solidFill>
              </a:rPr>
              <a:t>Long story short, the smaller the state space, the better results we can achieve with the Minimax algorithm.</a:t>
            </a:r>
          </a:p>
        </p:txBody>
      </p:sp>
      <p:sp>
        <p:nvSpPr>
          <p:cNvPr id="5" name="Rectangle 4">
            <a:extLst>
              <a:ext uri="{FF2B5EF4-FFF2-40B4-BE49-F238E27FC236}">
                <a16:creationId xmlns:a16="http://schemas.microsoft.com/office/drawing/2014/main" id="{7EECB0D3-2193-1842-A638-3345B59BBD79}"/>
              </a:ext>
            </a:extLst>
          </p:cNvPr>
          <p:cNvSpPr/>
          <p:nvPr/>
        </p:nvSpPr>
        <p:spPr>
          <a:xfrm>
            <a:off x="966507" y="852376"/>
            <a:ext cx="7586365" cy="923330"/>
          </a:xfrm>
          <a:prstGeom prst="rect">
            <a:avLst/>
          </a:prstGeom>
        </p:spPr>
        <p:txBody>
          <a:bodyPr wrap="square">
            <a:spAutoFit/>
          </a:bodyPr>
          <a:lstStyle/>
          <a:p>
            <a:pPr algn="ctr"/>
            <a:r>
              <a:rPr lang="en-US" sz="1800" dirty="0">
                <a:solidFill>
                  <a:schemeClr val="bg1"/>
                </a:solidFill>
              </a:rPr>
              <a:t>Due to the relatively small</a:t>
            </a:r>
            <a:r>
              <a:rPr lang="en-US" sz="1800" i="1" dirty="0">
                <a:solidFill>
                  <a:schemeClr val="bg1"/>
                </a:solidFill>
              </a:rPr>
              <a:t> </a:t>
            </a:r>
            <a:r>
              <a:rPr lang="en-US" sz="1800" dirty="0">
                <a:solidFill>
                  <a:schemeClr val="bg1"/>
                </a:solidFill>
              </a:rPr>
              <a:t>state space (3⁹ = 196839 possible board combinations), it can easily search the whole game tree for an optimal solution, treating the game as a fully deterministic environment.</a:t>
            </a:r>
            <a:endParaRPr lang="en-US" sz="3200" dirty="0">
              <a:solidFill>
                <a:schemeClr val="bg1"/>
              </a:solidFill>
            </a:endParaRPr>
          </a:p>
        </p:txBody>
      </p:sp>
      <p:sp>
        <p:nvSpPr>
          <p:cNvPr id="3" name="Rectangle 2">
            <a:extLst>
              <a:ext uri="{FF2B5EF4-FFF2-40B4-BE49-F238E27FC236}">
                <a16:creationId xmlns:a16="http://schemas.microsoft.com/office/drawing/2014/main" id="{3D08C563-53F8-2445-AFF9-D56A3039B201}"/>
              </a:ext>
            </a:extLst>
          </p:cNvPr>
          <p:cNvSpPr/>
          <p:nvPr/>
        </p:nvSpPr>
        <p:spPr>
          <a:xfrm>
            <a:off x="2080675" y="219761"/>
            <a:ext cx="4721164" cy="523220"/>
          </a:xfrm>
          <a:prstGeom prst="rect">
            <a:avLst/>
          </a:prstGeom>
        </p:spPr>
        <p:txBody>
          <a:bodyPr wrap="none">
            <a:spAutoFit/>
          </a:bodyPr>
          <a:lstStyle/>
          <a:p>
            <a:r>
              <a:rPr lang="en-US" sz="2800" dirty="0">
                <a:solidFill>
                  <a:schemeClr val="accent6">
                    <a:lumMod val="60000"/>
                    <a:lumOff val="40000"/>
                  </a:schemeClr>
                </a:solidFill>
                <a:latin typeface="medium-content-serif-font"/>
              </a:rPr>
              <a:t>But what makes it unbeatable?</a:t>
            </a:r>
            <a:endParaRPr lang="en-US" sz="2800" dirty="0">
              <a:solidFill>
                <a:schemeClr val="accent6">
                  <a:lumMod val="60000"/>
                  <a:lumOff val="40000"/>
                </a:schemeClr>
              </a:solidFill>
            </a:endParaRPr>
          </a:p>
        </p:txBody>
      </p:sp>
    </p:spTree>
    <p:extLst>
      <p:ext uri="{BB962C8B-B14F-4D97-AF65-F5344CB8AC3E}">
        <p14:creationId xmlns:p14="http://schemas.microsoft.com/office/powerpoint/2010/main" val="3139049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rgbClr val="008391"/>
            </a:gs>
            <a:gs pos="23000">
              <a:srgbClr val="0F264C"/>
            </a:gs>
            <a:gs pos="82000">
              <a:srgbClr val="7D2A99"/>
            </a:gs>
          </a:gsLst>
          <a:lin ang="8100019" scaled="0"/>
        </a:gradFill>
        <a:effectLst/>
      </p:bgPr>
    </p:bg>
    <p:spTree>
      <p:nvGrpSpPr>
        <p:cNvPr id="1" name=""/>
        <p:cNvGrpSpPr/>
        <p:nvPr/>
      </p:nvGrpSpPr>
      <p:grpSpPr>
        <a:xfrm>
          <a:off x="0" y="0"/>
          <a:ext cx="0" cy="0"/>
          <a:chOff x="0" y="0"/>
          <a:chExt cx="0" cy="0"/>
        </a:xfrm>
      </p:grpSpPr>
      <p:sp>
        <p:nvSpPr>
          <p:cNvPr id="15" name="Double Bracket 14">
            <a:extLst>
              <a:ext uri="{FF2B5EF4-FFF2-40B4-BE49-F238E27FC236}">
                <a16:creationId xmlns:a16="http://schemas.microsoft.com/office/drawing/2014/main" id="{D2D7D4A5-F02D-4244-87C6-8F3A0138AAF0}"/>
              </a:ext>
            </a:extLst>
          </p:cNvPr>
          <p:cNvSpPr/>
          <p:nvPr/>
        </p:nvSpPr>
        <p:spPr>
          <a:xfrm>
            <a:off x="6861090" y="1237593"/>
            <a:ext cx="971304" cy="2518785"/>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a:extLst>
              <a:ext uri="{FF2B5EF4-FFF2-40B4-BE49-F238E27FC236}">
                <a16:creationId xmlns:a16="http://schemas.microsoft.com/office/drawing/2014/main" id="{5447A9D3-7ED4-A24E-8D67-25AD857EC6FC}"/>
              </a:ext>
            </a:extLst>
          </p:cNvPr>
          <p:cNvSpPr/>
          <p:nvPr/>
        </p:nvSpPr>
        <p:spPr>
          <a:xfrm>
            <a:off x="922282" y="2195591"/>
            <a:ext cx="971304" cy="1560787"/>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49E625EF-16BA-7A4D-A050-8CAD467C0F15}"/>
              </a:ext>
            </a:extLst>
          </p:cNvPr>
          <p:cNvPicPr>
            <a:picLocks noChangeAspect="1"/>
          </p:cNvPicPr>
          <p:nvPr/>
        </p:nvPicPr>
        <p:blipFill>
          <a:blip r:embed="rId2"/>
          <a:stretch>
            <a:fillRect/>
          </a:stretch>
        </p:blipFill>
        <p:spPr>
          <a:xfrm>
            <a:off x="1124166" y="465082"/>
            <a:ext cx="6473089" cy="3858610"/>
          </a:xfrm>
          <a:prstGeom prst="rect">
            <a:avLst/>
          </a:prstGeom>
        </p:spPr>
      </p:pic>
      <p:sp>
        <p:nvSpPr>
          <p:cNvPr id="7" name="TextBox 6">
            <a:extLst>
              <a:ext uri="{FF2B5EF4-FFF2-40B4-BE49-F238E27FC236}">
                <a16:creationId xmlns:a16="http://schemas.microsoft.com/office/drawing/2014/main" id="{B6C4F751-9F50-3F45-98BA-0001D7EEDA0E}"/>
              </a:ext>
            </a:extLst>
          </p:cNvPr>
          <p:cNvSpPr txBox="1"/>
          <p:nvPr/>
        </p:nvSpPr>
        <p:spPr>
          <a:xfrm>
            <a:off x="2806262" y="38923"/>
            <a:ext cx="2702240" cy="307777"/>
          </a:xfrm>
          <a:prstGeom prst="rect">
            <a:avLst/>
          </a:prstGeom>
          <a:noFill/>
        </p:spPr>
        <p:txBody>
          <a:bodyPr wrap="square" rtlCol="0">
            <a:spAutoFit/>
          </a:bodyPr>
          <a:lstStyle/>
          <a:p>
            <a:r>
              <a:rPr lang="en-US" dirty="0">
                <a:solidFill>
                  <a:schemeClr val="bg1"/>
                </a:solidFill>
              </a:rPr>
              <a:t>Hosted using GitHub Pages</a:t>
            </a:r>
          </a:p>
        </p:txBody>
      </p:sp>
      <p:cxnSp>
        <p:nvCxnSpPr>
          <p:cNvPr id="11" name="Straight Arrow Connector 10">
            <a:extLst>
              <a:ext uri="{FF2B5EF4-FFF2-40B4-BE49-F238E27FC236}">
                <a16:creationId xmlns:a16="http://schemas.microsoft.com/office/drawing/2014/main" id="{0012CD64-7414-9048-9BA4-3C627AD38E60}"/>
              </a:ext>
            </a:extLst>
          </p:cNvPr>
          <p:cNvCxnSpPr>
            <a:cxnSpLocks/>
          </p:cNvCxnSpPr>
          <p:nvPr/>
        </p:nvCxnSpPr>
        <p:spPr>
          <a:xfrm flipV="1">
            <a:off x="2408182" y="210565"/>
            <a:ext cx="433552" cy="272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42D115-15A0-244E-9ED5-2E4A4F18A691}"/>
              </a:ext>
            </a:extLst>
          </p:cNvPr>
          <p:cNvSpPr/>
          <p:nvPr/>
        </p:nvSpPr>
        <p:spPr>
          <a:xfrm>
            <a:off x="0" y="2737529"/>
            <a:ext cx="981359" cy="307777"/>
          </a:xfrm>
          <a:prstGeom prst="rect">
            <a:avLst/>
          </a:prstGeom>
        </p:spPr>
        <p:txBody>
          <a:bodyPr wrap="none">
            <a:spAutoFit/>
          </a:bodyPr>
          <a:lstStyle/>
          <a:p>
            <a:r>
              <a:rPr lang="en-US" dirty="0">
                <a:solidFill>
                  <a:schemeClr val="bg1"/>
                </a:solidFill>
              </a:rPr>
              <a:t>2D Levels</a:t>
            </a:r>
          </a:p>
        </p:txBody>
      </p:sp>
      <p:sp>
        <p:nvSpPr>
          <p:cNvPr id="16" name="Rectangle 15">
            <a:extLst>
              <a:ext uri="{FF2B5EF4-FFF2-40B4-BE49-F238E27FC236}">
                <a16:creationId xmlns:a16="http://schemas.microsoft.com/office/drawing/2014/main" id="{A6A335F7-EA90-5540-86B3-23C73998E999}"/>
              </a:ext>
            </a:extLst>
          </p:cNvPr>
          <p:cNvSpPr/>
          <p:nvPr/>
        </p:nvSpPr>
        <p:spPr>
          <a:xfrm>
            <a:off x="7912341" y="2041702"/>
            <a:ext cx="981359" cy="307777"/>
          </a:xfrm>
          <a:prstGeom prst="rect">
            <a:avLst/>
          </a:prstGeom>
        </p:spPr>
        <p:txBody>
          <a:bodyPr wrap="none">
            <a:spAutoFit/>
          </a:bodyPr>
          <a:lstStyle/>
          <a:p>
            <a:r>
              <a:rPr lang="en-US" dirty="0">
                <a:solidFill>
                  <a:schemeClr val="bg1"/>
                </a:solidFill>
              </a:rPr>
              <a:t>3D Levels</a:t>
            </a:r>
          </a:p>
        </p:txBody>
      </p:sp>
      <p:cxnSp>
        <p:nvCxnSpPr>
          <p:cNvPr id="17" name="Straight Arrow Connector 16">
            <a:extLst>
              <a:ext uri="{FF2B5EF4-FFF2-40B4-BE49-F238E27FC236}">
                <a16:creationId xmlns:a16="http://schemas.microsoft.com/office/drawing/2014/main" id="{3002B97F-FCA8-C845-B6F1-5A6599772C82}"/>
              </a:ext>
            </a:extLst>
          </p:cNvPr>
          <p:cNvCxnSpPr>
            <a:cxnSpLocks/>
          </p:cNvCxnSpPr>
          <p:nvPr/>
        </p:nvCxnSpPr>
        <p:spPr>
          <a:xfrm>
            <a:off x="3610303" y="3854670"/>
            <a:ext cx="0" cy="723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75CD54C-0E7A-D04A-B9F3-1EFDDF38149B}"/>
              </a:ext>
            </a:extLst>
          </p:cNvPr>
          <p:cNvCxnSpPr>
            <a:cxnSpLocks/>
          </p:cNvCxnSpPr>
          <p:nvPr/>
        </p:nvCxnSpPr>
        <p:spPr>
          <a:xfrm>
            <a:off x="4472151" y="3854670"/>
            <a:ext cx="0" cy="723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E795368-7AA7-D642-AEED-0DE332615BC8}"/>
              </a:ext>
            </a:extLst>
          </p:cNvPr>
          <p:cNvCxnSpPr>
            <a:cxnSpLocks/>
          </p:cNvCxnSpPr>
          <p:nvPr/>
        </p:nvCxnSpPr>
        <p:spPr>
          <a:xfrm>
            <a:off x="6208985" y="3855983"/>
            <a:ext cx="0" cy="723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456CD7A-37FA-6B46-8EBC-145B2264AB35}"/>
              </a:ext>
            </a:extLst>
          </p:cNvPr>
          <p:cNvCxnSpPr>
            <a:cxnSpLocks/>
          </p:cNvCxnSpPr>
          <p:nvPr/>
        </p:nvCxnSpPr>
        <p:spPr>
          <a:xfrm>
            <a:off x="5312979" y="3854670"/>
            <a:ext cx="0" cy="723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9FCF897-6A93-4F43-8B4C-3CD19CCB5DCA}"/>
              </a:ext>
            </a:extLst>
          </p:cNvPr>
          <p:cNvCxnSpPr>
            <a:cxnSpLocks/>
          </p:cNvCxnSpPr>
          <p:nvPr/>
        </p:nvCxnSpPr>
        <p:spPr>
          <a:xfrm>
            <a:off x="7073461" y="3817047"/>
            <a:ext cx="0" cy="7235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11D86C1-0982-9E4F-B192-9A55051125AB}"/>
              </a:ext>
            </a:extLst>
          </p:cNvPr>
          <p:cNvSpPr/>
          <p:nvPr/>
        </p:nvSpPr>
        <p:spPr>
          <a:xfrm>
            <a:off x="3235744" y="4540586"/>
            <a:ext cx="633507" cy="307777"/>
          </a:xfrm>
          <a:prstGeom prst="rect">
            <a:avLst/>
          </a:prstGeom>
        </p:spPr>
        <p:txBody>
          <a:bodyPr wrap="none">
            <a:spAutoFit/>
          </a:bodyPr>
          <a:lstStyle/>
          <a:p>
            <a:r>
              <a:rPr lang="en-US" dirty="0">
                <a:solidFill>
                  <a:schemeClr val="bg1"/>
                </a:solidFill>
              </a:rPr>
              <a:t>Easy </a:t>
            </a:r>
          </a:p>
        </p:txBody>
      </p:sp>
      <p:sp>
        <p:nvSpPr>
          <p:cNvPr id="25" name="Rectangle 24">
            <a:extLst>
              <a:ext uri="{FF2B5EF4-FFF2-40B4-BE49-F238E27FC236}">
                <a16:creationId xmlns:a16="http://schemas.microsoft.com/office/drawing/2014/main" id="{CAE786FC-B423-714A-BCE8-8D5AA06380C8}"/>
              </a:ext>
            </a:extLst>
          </p:cNvPr>
          <p:cNvSpPr/>
          <p:nvPr/>
        </p:nvSpPr>
        <p:spPr>
          <a:xfrm>
            <a:off x="3953883" y="4540585"/>
            <a:ext cx="821059" cy="307777"/>
          </a:xfrm>
          <a:prstGeom prst="rect">
            <a:avLst/>
          </a:prstGeom>
        </p:spPr>
        <p:txBody>
          <a:bodyPr wrap="none">
            <a:spAutoFit/>
          </a:bodyPr>
          <a:lstStyle/>
          <a:p>
            <a:r>
              <a:rPr lang="en-US" dirty="0">
                <a:solidFill>
                  <a:schemeClr val="bg1"/>
                </a:solidFill>
              </a:rPr>
              <a:t>Medium</a:t>
            </a:r>
          </a:p>
        </p:txBody>
      </p:sp>
      <p:sp>
        <p:nvSpPr>
          <p:cNvPr id="26" name="Rectangle 25">
            <a:extLst>
              <a:ext uri="{FF2B5EF4-FFF2-40B4-BE49-F238E27FC236}">
                <a16:creationId xmlns:a16="http://schemas.microsoft.com/office/drawing/2014/main" id="{DC85F9AA-4611-9645-AF39-781919BB98C8}"/>
              </a:ext>
            </a:extLst>
          </p:cNvPr>
          <p:cNvSpPr/>
          <p:nvPr/>
        </p:nvSpPr>
        <p:spPr>
          <a:xfrm>
            <a:off x="4843319" y="4524529"/>
            <a:ext cx="1099981" cy="307777"/>
          </a:xfrm>
          <a:prstGeom prst="rect">
            <a:avLst/>
          </a:prstGeom>
        </p:spPr>
        <p:txBody>
          <a:bodyPr wrap="none">
            <a:spAutoFit/>
          </a:bodyPr>
          <a:lstStyle/>
          <a:p>
            <a:r>
              <a:rPr lang="en-US" dirty="0">
                <a:solidFill>
                  <a:schemeClr val="bg1"/>
                </a:solidFill>
              </a:rPr>
              <a:t>Unbeatable</a:t>
            </a:r>
          </a:p>
        </p:txBody>
      </p:sp>
      <p:sp>
        <p:nvSpPr>
          <p:cNvPr id="27" name="Rectangle 26">
            <a:extLst>
              <a:ext uri="{FF2B5EF4-FFF2-40B4-BE49-F238E27FC236}">
                <a16:creationId xmlns:a16="http://schemas.microsoft.com/office/drawing/2014/main" id="{8AE6DC72-79F5-C74E-992C-C07634244590}"/>
              </a:ext>
            </a:extLst>
          </p:cNvPr>
          <p:cNvSpPr/>
          <p:nvPr/>
        </p:nvSpPr>
        <p:spPr>
          <a:xfrm>
            <a:off x="5918364" y="4540584"/>
            <a:ext cx="792205" cy="307777"/>
          </a:xfrm>
          <a:prstGeom prst="rect">
            <a:avLst/>
          </a:prstGeom>
        </p:spPr>
        <p:txBody>
          <a:bodyPr wrap="none">
            <a:spAutoFit/>
          </a:bodyPr>
          <a:lstStyle/>
          <a:p>
            <a:r>
              <a:rPr lang="en-US" dirty="0">
                <a:solidFill>
                  <a:schemeClr val="bg1"/>
                </a:solidFill>
              </a:rPr>
              <a:t>2Player</a:t>
            </a:r>
          </a:p>
        </p:txBody>
      </p:sp>
      <p:sp>
        <p:nvSpPr>
          <p:cNvPr id="28" name="Rectangle 27">
            <a:extLst>
              <a:ext uri="{FF2B5EF4-FFF2-40B4-BE49-F238E27FC236}">
                <a16:creationId xmlns:a16="http://schemas.microsoft.com/office/drawing/2014/main" id="{60438449-90C1-CD4A-AF61-DB2FC8F7E207}"/>
              </a:ext>
            </a:extLst>
          </p:cNvPr>
          <p:cNvSpPr/>
          <p:nvPr/>
        </p:nvSpPr>
        <p:spPr>
          <a:xfrm>
            <a:off x="6710569" y="4524529"/>
            <a:ext cx="1584344" cy="523220"/>
          </a:xfrm>
          <a:prstGeom prst="rect">
            <a:avLst/>
          </a:prstGeom>
        </p:spPr>
        <p:txBody>
          <a:bodyPr wrap="square">
            <a:spAutoFit/>
          </a:bodyPr>
          <a:lstStyle/>
          <a:p>
            <a:r>
              <a:rPr lang="en-US" dirty="0">
                <a:solidFill>
                  <a:schemeClr val="bg1"/>
                </a:solidFill>
              </a:rPr>
              <a:t>Understanding the game better!</a:t>
            </a:r>
          </a:p>
        </p:txBody>
      </p:sp>
    </p:spTree>
    <p:extLst>
      <p:ext uri="{BB962C8B-B14F-4D97-AF65-F5344CB8AC3E}">
        <p14:creationId xmlns:p14="http://schemas.microsoft.com/office/powerpoint/2010/main" val="110133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rgbClr val="008391"/>
            </a:gs>
            <a:gs pos="23000">
              <a:srgbClr val="0F264C"/>
            </a:gs>
            <a:gs pos="82000">
              <a:srgbClr val="7D2A99"/>
            </a:gs>
          </a:gsLst>
          <a:lin ang="8100019" scaled="0"/>
        </a:gradFill>
        <a:effectLst/>
      </p:bgPr>
    </p:bg>
    <p:spTree>
      <p:nvGrpSpPr>
        <p:cNvPr id="1" name=""/>
        <p:cNvGrpSpPr/>
        <p:nvPr/>
      </p:nvGrpSpPr>
      <p:grpSpPr>
        <a:xfrm>
          <a:off x="0" y="0"/>
          <a:ext cx="0" cy="0"/>
          <a:chOff x="0" y="0"/>
          <a:chExt cx="0" cy="0"/>
        </a:xfrm>
      </p:grpSpPr>
      <p:sp>
        <p:nvSpPr>
          <p:cNvPr id="15" name="Double Bracket 14">
            <a:extLst>
              <a:ext uri="{FF2B5EF4-FFF2-40B4-BE49-F238E27FC236}">
                <a16:creationId xmlns:a16="http://schemas.microsoft.com/office/drawing/2014/main" id="{D2D7D4A5-F02D-4244-87C6-8F3A0138AAF0}"/>
              </a:ext>
            </a:extLst>
          </p:cNvPr>
          <p:cNvSpPr/>
          <p:nvPr/>
        </p:nvSpPr>
        <p:spPr>
          <a:xfrm>
            <a:off x="7671799" y="1337202"/>
            <a:ext cx="1417022" cy="2469096"/>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Double Bracket 11">
            <a:extLst>
              <a:ext uri="{FF2B5EF4-FFF2-40B4-BE49-F238E27FC236}">
                <a16:creationId xmlns:a16="http://schemas.microsoft.com/office/drawing/2014/main" id="{5447A9D3-7ED4-A24E-8D67-25AD857EC6FC}"/>
              </a:ext>
            </a:extLst>
          </p:cNvPr>
          <p:cNvSpPr/>
          <p:nvPr/>
        </p:nvSpPr>
        <p:spPr>
          <a:xfrm>
            <a:off x="1194993" y="496860"/>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6C4F751-9F50-3F45-98BA-0001D7EEDA0E}"/>
              </a:ext>
            </a:extLst>
          </p:cNvPr>
          <p:cNvSpPr txBox="1"/>
          <p:nvPr/>
        </p:nvSpPr>
        <p:spPr>
          <a:xfrm>
            <a:off x="2806262" y="38923"/>
            <a:ext cx="2702240" cy="307777"/>
          </a:xfrm>
          <a:prstGeom prst="rect">
            <a:avLst/>
          </a:prstGeom>
          <a:noFill/>
        </p:spPr>
        <p:txBody>
          <a:bodyPr wrap="square" rtlCol="0">
            <a:spAutoFit/>
          </a:bodyPr>
          <a:lstStyle/>
          <a:p>
            <a:r>
              <a:rPr lang="en-US" dirty="0">
                <a:solidFill>
                  <a:schemeClr val="bg1"/>
                </a:solidFill>
              </a:rPr>
              <a:t>Hosted using GitHub Pages</a:t>
            </a:r>
          </a:p>
        </p:txBody>
      </p:sp>
      <p:cxnSp>
        <p:nvCxnSpPr>
          <p:cNvPr id="11" name="Straight Arrow Connector 10">
            <a:extLst>
              <a:ext uri="{FF2B5EF4-FFF2-40B4-BE49-F238E27FC236}">
                <a16:creationId xmlns:a16="http://schemas.microsoft.com/office/drawing/2014/main" id="{0012CD64-7414-9048-9BA4-3C627AD38E60}"/>
              </a:ext>
            </a:extLst>
          </p:cNvPr>
          <p:cNvCxnSpPr>
            <a:cxnSpLocks/>
          </p:cNvCxnSpPr>
          <p:nvPr/>
        </p:nvCxnSpPr>
        <p:spPr>
          <a:xfrm flipV="1">
            <a:off x="2408182" y="210565"/>
            <a:ext cx="433552" cy="272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42D115-15A0-244E-9ED5-2E4A4F18A691}"/>
              </a:ext>
            </a:extLst>
          </p:cNvPr>
          <p:cNvSpPr/>
          <p:nvPr/>
        </p:nvSpPr>
        <p:spPr>
          <a:xfrm>
            <a:off x="-63715" y="2126122"/>
            <a:ext cx="1319592" cy="523220"/>
          </a:xfrm>
          <a:prstGeom prst="rect">
            <a:avLst/>
          </a:prstGeom>
        </p:spPr>
        <p:txBody>
          <a:bodyPr wrap="none">
            <a:spAutoFit/>
          </a:bodyPr>
          <a:lstStyle/>
          <a:p>
            <a:pPr algn="ctr"/>
            <a:r>
              <a:rPr lang="en-US" dirty="0">
                <a:solidFill>
                  <a:schemeClr val="bg1"/>
                </a:solidFill>
              </a:rPr>
              <a:t>2D</a:t>
            </a:r>
          </a:p>
          <a:p>
            <a:pPr algn="ctr"/>
            <a:r>
              <a:rPr lang="en-US" dirty="0">
                <a:solidFill>
                  <a:schemeClr val="bg1"/>
                </a:solidFill>
              </a:rPr>
              <a:t>TIC-TAC-TOE</a:t>
            </a:r>
          </a:p>
        </p:txBody>
      </p:sp>
      <p:sp>
        <p:nvSpPr>
          <p:cNvPr id="24" name="Rectangle 23">
            <a:extLst>
              <a:ext uri="{FF2B5EF4-FFF2-40B4-BE49-F238E27FC236}">
                <a16:creationId xmlns:a16="http://schemas.microsoft.com/office/drawing/2014/main" id="{911D86C1-0982-9E4F-B192-9A55051125AB}"/>
              </a:ext>
            </a:extLst>
          </p:cNvPr>
          <p:cNvSpPr/>
          <p:nvPr/>
        </p:nvSpPr>
        <p:spPr>
          <a:xfrm>
            <a:off x="2019672" y="4408946"/>
            <a:ext cx="1319592" cy="307777"/>
          </a:xfrm>
          <a:prstGeom prst="rect">
            <a:avLst/>
          </a:prstGeom>
        </p:spPr>
        <p:txBody>
          <a:bodyPr wrap="none">
            <a:spAutoFit/>
          </a:bodyPr>
          <a:lstStyle/>
          <a:p>
            <a:r>
              <a:rPr lang="en-US" dirty="0">
                <a:solidFill>
                  <a:schemeClr val="bg1"/>
                </a:solidFill>
              </a:rPr>
              <a:t>Resets Board </a:t>
            </a:r>
          </a:p>
        </p:txBody>
      </p:sp>
      <p:sp>
        <p:nvSpPr>
          <p:cNvPr id="25" name="Rectangle 24">
            <a:extLst>
              <a:ext uri="{FF2B5EF4-FFF2-40B4-BE49-F238E27FC236}">
                <a16:creationId xmlns:a16="http://schemas.microsoft.com/office/drawing/2014/main" id="{CAE786FC-B423-714A-BCE8-8D5AA06380C8}"/>
              </a:ext>
            </a:extLst>
          </p:cNvPr>
          <p:cNvSpPr/>
          <p:nvPr/>
        </p:nvSpPr>
        <p:spPr>
          <a:xfrm>
            <a:off x="3504904" y="4454696"/>
            <a:ext cx="1757212" cy="307777"/>
          </a:xfrm>
          <a:prstGeom prst="rect">
            <a:avLst/>
          </a:prstGeom>
        </p:spPr>
        <p:txBody>
          <a:bodyPr wrap="none">
            <a:spAutoFit/>
          </a:bodyPr>
          <a:lstStyle/>
          <a:p>
            <a:r>
              <a:rPr lang="en-US" dirty="0">
                <a:solidFill>
                  <a:schemeClr val="bg1"/>
                </a:solidFill>
              </a:rPr>
              <a:t>Back to Home page</a:t>
            </a:r>
          </a:p>
        </p:txBody>
      </p:sp>
      <p:sp>
        <p:nvSpPr>
          <p:cNvPr id="27" name="Rectangle 26">
            <a:extLst>
              <a:ext uri="{FF2B5EF4-FFF2-40B4-BE49-F238E27FC236}">
                <a16:creationId xmlns:a16="http://schemas.microsoft.com/office/drawing/2014/main" id="{8AE6DC72-79F5-C74E-992C-C07634244590}"/>
              </a:ext>
            </a:extLst>
          </p:cNvPr>
          <p:cNvSpPr/>
          <p:nvPr/>
        </p:nvSpPr>
        <p:spPr>
          <a:xfrm>
            <a:off x="7737190" y="1615304"/>
            <a:ext cx="1764218" cy="2246769"/>
          </a:xfrm>
          <a:prstGeom prst="rect">
            <a:avLst/>
          </a:prstGeom>
        </p:spPr>
        <p:txBody>
          <a:bodyPr wrap="square">
            <a:spAutoFit/>
          </a:bodyPr>
          <a:lstStyle/>
          <a:p>
            <a:r>
              <a:rPr lang="en-US" sz="1200" dirty="0">
                <a:solidFill>
                  <a:schemeClr val="bg1"/>
                </a:solidFill>
              </a:rPr>
              <a:t>Level: EASY</a:t>
            </a:r>
          </a:p>
          <a:p>
            <a:endParaRPr lang="en-US" sz="1200" dirty="0">
              <a:solidFill>
                <a:schemeClr val="bg1"/>
              </a:solidFill>
            </a:endParaRPr>
          </a:p>
          <a:p>
            <a:r>
              <a:rPr lang="en-US" sz="1200" dirty="0">
                <a:solidFill>
                  <a:schemeClr val="bg1"/>
                </a:solidFill>
              </a:rPr>
              <a:t>Computer is going line/position wise.</a:t>
            </a:r>
          </a:p>
          <a:p>
            <a:endParaRPr lang="en-US" sz="1200" dirty="0">
              <a:solidFill>
                <a:schemeClr val="bg1"/>
              </a:solidFill>
            </a:endParaRPr>
          </a:p>
          <a:p>
            <a:r>
              <a:rPr lang="en-US" sz="1200" dirty="0">
                <a:solidFill>
                  <a:schemeClr val="bg1"/>
                </a:solidFill>
              </a:rPr>
              <a:t>Its checking:</a:t>
            </a:r>
          </a:p>
          <a:p>
            <a:r>
              <a:rPr lang="en-US" sz="1200" dirty="0">
                <a:solidFill>
                  <a:schemeClr val="bg1"/>
                </a:solidFill>
              </a:rPr>
              <a:t>1)Win </a:t>
            </a:r>
          </a:p>
          <a:p>
            <a:r>
              <a:rPr lang="en-US" sz="1200" dirty="0">
                <a:solidFill>
                  <a:schemeClr val="bg1"/>
                </a:solidFill>
              </a:rPr>
              <a:t>2)Lose</a:t>
            </a:r>
          </a:p>
          <a:p>
            <a:r>
              <a:rPr lang="en-US" sz="1200" dirty="0">
                <a:solidFill>
                  <a:schemeClr val="bg1"/>
                </a:solidFill>
              </a:rPr>
              <a:t>3)Turn</a:t>
            </a:r>
          </a:p>
          <a:p>
            <a:endParaRPr lang="en-US" dirty="0">
              <a:solidFill>
                <a:schemeClr val="bg1"/>
              </a:solidFill>
            </a:endParaRPr>
          </a:p>
          <a:p>
            <a:endParaRPr lang="en-US" dirty="0">
              <a:solidFill>
                <a:schemeClr val="bg1"/>
              </a:solidFill>
            </a:endParaRPr>
          </a:p>
        </p:txBody>
      </p:sp>
      <p:pic>
        <p:nvPicPr>
          <p:cNvPr id="3" name="Picture 2">
            <a:extLst>
              <a:ext uri="{FF2B5EF4-FFF2-40B4-BE49-F238E27FC236}">
                <a16:creationId xmlns:a16="http://schemas.microsoft.com/office/drawing/2014/main" id="{E6604920-98A8-6F41-B61C-6500930EF2FD}"/>
              </a:ext>
            </a:extLst>
          </p:cNvPr>
          <p:cNvPicPr>
            <a:picLocks noChangeAspect="1"/>
          </p:cNvPicPr>
          <p:nvPr/>
        </p:nvPicPr>
        <p:blipFill>
          <a:blip r:embed="rId2"/>
          <a:stretch>
            <a:fillRect/>
          </a:stretch>
        </p:blipFill>
        <p:spPr>
          <a:xfrm>
            <a:off x="1365972" y="450429"/>
            <a:ext cx="6305827" cy="3765980"/>
          </a:xfrm>
          <a:prstGeom prst="rect">
            <a:avLst/>
          </a:prstGeom>
        </p:spPr>
      </p:pic>
      <p:cxnSp>
        <p:nvCxnSpPr>
          <p:cNvPr id="17" name="Straight Arrow Connector 16">
            <a:extLst>
              <a:ext uri="{FF2B5EF4-FFF2-40B4-BE49-F238E27FC236}">
                <a16:creationId xmlns:a16="http://schemas.microsoft.com/office/drawing/2014/main" id="{3002B97F-FCA8-C845-B6F1-5A6599772C82}"/>
              </a:ext>
            </a:extLst>
          </p:cNvPr>
          <p:cNvCxnSpPr>
            <a:cxnSpLocks/>
          </p:cNvCxnSpPr>
          <p:nvPr/>
        </p:nvCxnSpPr>
        <p:spPr>
          <a:xfrm flipH="1">
            <a:off x="3158870" y="3673366"/>
            <a:ext cx="916518" cy="7829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D9C34C-2239-0F4E-B628-5DB31B9F6DA8}"/>
              </a:ext>
            </a:extLst>
          </p:cNvPr>
          <p:cNvCxnSpPr>
            <a:cxnSpLocks/>
          </p:cNvCxnSpPr>
          <p:nvPr/>
        </p:nvCxnSpPr>
        <p:spPr>
          <a:xfrm flipH="1">
            <a:off x="4362468" y="3710991"/>
            <a:ext cx="104374" cy="6979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8CF1C39-C901-5146-8830-513B17E55DF2}"/>
              </a:ext>
            </a:extLst>
          </p:cNvPr>
          <p:cNvCxnSpPr>
            <a:cxnSpLocks/>
          </p:cNvCxnSpPr>
          <p:nvPr/>
        </p:nvCxnSpPr>
        <p:spPr>
          <a:xfrm>
            <a:off x="4990136" y="3710991"/>
            <a:ext cx="790347" cy="74528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0ECD9194-B16A-F24F-AFC8-61992CB7DE06}"/>
              </a:ext>
            </a:extLst>
          </p:cNvPr>
          <p:cNvSpPr/>
          <p:nvPr/>
        </p:nvSpPr>
        <p:spPr>
          <a:xfrm>
            <a:off x="5508502" y="4408946"/>
            <a:ext cx="1757213" cy="523220"/>
          </a:xfrm>
          <a:prstGeom prst="rect">
            <a:avLst/>
          </a:prstGeom>
        </p:spPr>
        <p:txBody>
          <a:bodyPr wrap="square">
            <a:spAutoFit/>
          </a:bodyPr>
          <a:lstStyle/>
          <a:p>
            <a:pPr algn="ctr"/>
            <a:r>
              <a:rPr lang="en-US" dirty="0">
                <a:solidFill>
                  <a:schemeClr val="bg1"/>
                </a:solidFill>
              </a:rPr>
              <a:t>Resets the score of the entire game</a:t>
            </a:r>
          </a:p>
        </p:txBody>
      </p:sp>
      <p:sp>
        <p:nvSpPr>
          <p:cNvPr id="13" name="Rectangle 12">
            <a:extLst>
              <a:ext uri="{FF2B5EF4-FFF2-40B4-BE49-F238E27FC236}">
                <a16:creationId xmlns:a16="http://schemas.microsoft.com/office/drawing/2014/main" id="{4F58FA50-B820-C54C-9040-B73ABA958575}"/>
              </a:ext>
            </a:extLst>
          </p:cNvPr>
          <p:cNvSpPr/>
          <p:nvPr/>
        </p:nvSpPr>
        <p:spPr>
          <a:xfrm>
            <a:off x="12975" y="4822838"/>
            <a:ext cx="3057247" cy="307777"/>
          </a:xfrm>
          <a:prstGeom prst="rect">
            <a:avLst/>
          </a:prstGeom>
        </p:spPr>
        <p:txBody>
          <a:bodyPr wrap="none">
            <a:spAutoFit/>
          </a:bodyPr>
          <a:lstStyle/>
          <a:p>
            <a:r>
              <a:rPr lang="en-US" dirty="0">
                <a:solidFill>
                  <a:schemeClr val="bg1"/>
                </a:solidFill>
              </a:rPr>
              <a:t>TOOLS: HTML, CSS, JAVASCRIPT</a:t>
            </a:r>
          </a:p>
        </p:txBody>
      </p:sp>
    </p:spTree>
    <p:extLst>
      <p:ext uri="{BB962C8B-B14F-4D97-AF65-F5344CB8AC3E}">
        <p14:creationId xmlns:p14="http://schemas.microsoft.com/office/powerpoint/2010/main" val="4245497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5922907" y="813507"/>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584016" y="562490"/>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pic>
        <p:nvPicPr>
          <p:cNvPr id="3" name="Picture 2">
            <a:extLst>
              <a:ext uri="{FF2B5EF4-FFF2-40B4-BE49-F238E27FC236}">
                <a16:creationId xmlns:a16="http://schemas.microsoft.com/office/drawing/2014/main" id="{A9D4B1A5-C2F3-B34B-B255-B92AE155199D}"/>
              </a:ext>
            </a:extLst>
          </p:cNvPr>
          <p:cNvPicPr>
            <a:picLocks noChangeAspect="1"/>
          </p:cNvPicPr>
          <p:nvPr/>
        </p:nvPicPr>
        <p:blipFill>
          <a:blip r:embed="rId2"/>
          <a:stretch>
            <a:fillRect/>
          </a:stretch>
        </p:blipFill>
        <p:spPr>
          <a:xfrm>
            <a:off x="233109" y="435717"/>
            <a:ext cx="3720726" cy="2214349"/>
          </a:xfrm>
          <a:prstGeom prst="rect">
            <a:avLst/>
          </a:prstGeom>
        </p:spPr>
      </p:pic>
      <p:pic>
        <p:nvPicPr>
          <p:cNvPr id="4" name="Picture 3">
            <a:extLst>
              <a:ext uri="{FF2B5EF4-FFF2-40B4-BE49-F238E27FC236}">
                <a16:creationId xmlns:a16="http://schemas.microsoft.com/office/drawing/2014/main" id="{27F52D7E-6A7A-3442-8B96-954735E3DC09}"/>
              </a:ext>
            </a:extLst>
          </p:cNvPr>
          <p:cNvPicPr>
            <a:picLocks noChangeAspect="1"/>
          </p:cNvPicPr>
          <p:nvPr/>
        </p:nvPicPr>
        <p:blipFill rotWithShape="1">
          <a:blip r:embed="rId3"/>
          <a:srcRect b="5848"/>
          <a:stretch/>
        </p:blipFill>
        <p:spPr>
          <a:xfrm>
            <a:off x="4057443" y="127000"/>
            <a:ext cx="4904348" cy="2757701"/>
          </a:xfrm>
          <a:prstGeom prst="rect">
            <a:avLst/>
          </a:prstGeom>
        </p:spPr>
      </p:pic>
      <p:sp>
        <p:nvSpPr>
          <p:cNvPr id="7" name="Rectangle 6">
            <a:extLst>
              <a:ext uri="{FF2B5EF4-FFF2-40B4-BE49-F238E27FC236}">
                <a16:creationId xmlns:a16="http://schemas.microsoft.com/office/drawing/2014/main" id="{0440EFA1-FD5F-6948-91D3-FA11A652300A}"/>
              </a:ext>
            </a:extLst>
          </p:cNvPr>
          <p:cNvSpPr/>
          <p:nvPr/>
        </p:nvSpPr>
        <p:spPr>
          <a:xfrm>
            <a:off x="5207001" y="3200618"/>
            <a:ext cx="2768599" cy="1815882"/>
          </a:xfrm>
          <a:prstGeom prst="rect">
            <a:avLst/>
          </a:prstGeom>
        </p:spPr>
        <p:txBody>
          <a:bodyPr wrap="square">
            <a:spAutoFit/>
          </a:bodyPr>
          <a:lstStyle/>
          <a:p>
            <a:r>
              <a:rPr lang="en-US" dirty="0">
                <a:solidFill>
                  <a:schemeClr val="bg1"/>
                </a:solidFill>
              </a:rPr>
              <a:t>Level: MEDIUM</a:t>
            </a:r>
          </a:p>
          <a:p>
            <a:endParaRPr lang="en-US" dirty="0">
              <a:solidFill>
                <a:schemeClr val="bg1"/>
              </a:solidFill>
            </a:endParaRPr>
          </a:p>
          <a:p>
            <a:r>
              <a:rPr lang="en-US" dirty="0">
                <a:solidFill>
                  <a:schemeClr val="bg1"/>
                </a:solidFill>
              </a:rPr>
              <a:t>Computer is moving randomly.</a:t>
            </a:r>
          </a:p>
          <a:p>
            <a:endParaRPr lang="en-US" dirty="0">
              <a:solidFill>
                <a:schemeClr val="bg1"/>
              </a:solidFill>
            </a:endParaRPr>
          </a:p>
          <a:p>
            <a:r>
              <a:rPr lang="en-US" dirty="0">
                <a:solidFill>
                  <a:schemeClr val="bg1"/>
                </a:solidFill>
              </a:rPr>
              <a:t>Its checking:</a:t>
            </a:r>
          </a:p>
          <a:p>
            <a:r>
              <a:rPr lang="en-US" dirty="0">
                <a:solidFill>
                  <a:schemeClr val="bg1"/>
                </a:solidFill>
              </a:rPr>
              <a:t>1)Win </a:t>
            </a:r>
          </a:p>
          <a:p>
            <a:r>
              <a:rPr lang="en-US" dirty="0">
                <a:solidFill>
                  <a:schemeClr val="bg1"/>
                </a:solidFill>
              </a:rPr>
              <a:t>2)Lose</a:t>
            </a:r>
          </a:p>
          <a:p>
            <a:r>
              <a:rPr lang="en-US" dirty="0">
                <a:solidFill>
                  <a:schemeClr val="bg1"/>
                </a:solidFill>
              </a:rPr>
              <a:t>3)Random Turn</a:t>
            </a:r>
          </a:p>
        </p:txBody>
      </p:sp>
      <p:sp>
        <p:nvSpPr>
          <p:cNvPr id="10" name="Rectangle 9">
            <a:extLst>
              <a:ext uri="{FF2B5EF4-FFF2-40B4-BE49-F238E27FC236}">
                <a16:creationId xmlns:a16="http://schemas.microsoft.com/office/drawing/2014/main" id="{3A0430CA-C280-9346-90AF-DBF2E2EE7E8E}"/>
              </a:ext>
            </a:extLst>
          </p:cNvPr>
          <p:cNvSpPr/>
          <p:nvPr/>
        </p:nvSpPr>
        <p:spPr>
          <a:xfrm>
            <a:off x="1079586" y="47193"/>
            <a:ext cx="2926053" cy="307777"/>
          </a:xfrm>
          <a:prstGeom prst="rect">
            <a:avLst/>
          </a:prstGeom>
        </p:spPr>
        <p:txBody>
          <a:bodyPr wrap="square">
            <a:spAutoFit/>
          </a:bodyPr>
          <a:lstStyle/>
          <a:p>
            <a:r>
              <a:rPr lang="en-US" dirty="0">
                <a:solidFill>
                  <a:schemeClr val="bg1"/>
                </a:solidFill>
              </a:rPr>
              <a:t>2D TIC-TAC-TOE</a:t>
            </a:r>
          </a:p>
        </p:txBody>
      </p:sp>
      <p:sp>
        <p:nvSpPr>
          <p:cNvPr id="11" name="Rectangle 10">
            <a:extLst>
              <a:ext uri="{FF2B5EF4-FFF2-40B4-BE49-F238E27FC236}">
                <a16:creationId xmlns:a16="http://schemas.microsoft.com/office/drawing/2014/main" id="{939187D8-1B2B-C444-A7A8-D421B73AD08A}"/>
              </a:ext>
            </a:extLst>
          </p:cNvPr>
          <p:cNvSpPr/>
          <p:nvPr/>
        </p:nvSpPr>
        <p:spPr>
          <a:xfrm>
            <a:off x="922562" y="2923981"/>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1848583" cy="307777"/>
          </a:xfrm>
          <a:prstGeom prst="rect">
            <a:avLst/>
          </a:prstGeom>
        </p:spPr>
        <p:txBody>
          <a:bodyPr wrap="none">
            <a:spAutoFit/>
          </a:bodyPr>
          <a:lstStyle/>
          <a:p>
            <a:r>
              <a:rPr lang="en-US" dirty="0">
                <a:solidFill>
                  <a:schemeClr val="bg1"/>
                </a:solidFill>
              </a:rPr>
              <a:t>TOOLS: HTML, CSS</a:t>
            </a:r>
          </a:p>
        </p:txBody>
      </p:sp>
      <p:sp>
        <p:nvSpPr>
          <p:cNvPr id="13" name="Rectangle 12">
            <a:extLst>
              <a:ext uri="{FF2B5EF4-FFF2-40B4-BE49-F238E27FC236}">
                <a16:creationId xmlns:a16="http://schemas.microsoft.com/office/drawing/2014/main" id="{1BFD8A66-4B37-414E-B40D-CEB4F3739C55}"/>
              </a:ext>
            </a:extLst>
          </p:cNvPr>
          <p:cNvSpPr/>
          <p:nvPr/>
        </p:nvSpPr>
        <p:spPr>
          <a:xfrm>
            <a:off x="922562" y="3600438"/>
            <a:ext cx="1907895" cy="738664"/>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Made using only CSS</a:t>
            </a:r>
          </a:p>
          <a:p>
            <a:pPr algn="ctr"/>
            <a:r>
              <a:rPr lang="en-US" dirty="0">
                <a:solidFill>
                  <a:schemeClr val="bg1"/>
                </a:solidFill>
              </a:rPr>
              <a:t>[no JavaScript]</a:t>
            </a:r>
          </a:p>
        </p:txBody>
      </p:sp>
    </p:spTree>
    <p:extLst>
      <p:ext uri="{BB962C8B-B14F-4D97-AF65-F5344CB8AC3E}">
        <p14:creationId xmlns:p14="http://schemas.microsoft.com/office/powerpoint/2010/main" val="112415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8391"/>
            </a:gs>
            <a:gs pos="27000">
              <a:srgbClr val="0F264C"/>
            </a:gs>
            <a:gs pos="0">
              <a:srgbClr val="251047"/>
            </a:gs>
          </a:gsLst>
          <a:lin ang="8100019" scaled="0"/>
        </a:gra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9AF656-8116-0646-A134-300F8745A42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a:t>
            </a:fld>
            <a:endParaRPr lang="en"/>
          </a:p>
        </p:txBody>
      </p:sp>
      <p:sp>
        <p:nvSpPr>
          <p:cNvPr id="6" name="Google Shape;757;p13">
            <a:extLst>
              <a:ext uri="{FF2B5EF4-FFF2-40B4-BE49-F238E27FC236}">
                <a16:creationId xmlns:a16="http://schemas.microsoft.com/office/drawing/2014/main" id="{66709A38-672B-A945-89F9-D059B9824AD4}"/>
              </a:ext>
            </a:extLst>
          </p:cNvPr>
          <p:cNvSpPr txBox="1">
            <a:spLocks noGrp="1"/>
          </p:cNvSpPr>
          <p:nvPr>
            <p:ph type="title"/>
          </p:nvPr>
        </p:nvSpPr>
        <p:spPr>
          <a:xfrm>
            <a:off x="1402479" y="160539"/>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600" dirty="0"/>
              <a:t>Team:  PERSEVERANCE-20</a:t>
            </a:r>
            <a:endParaRPr sz="3600" dirty="0"/>
          </a:p>
        </p:txBody>
      </p:sp>
      <p:sp>
        <p:nvSpPr>
          <p:cNvPr id="7" name="Google Shape;758;p13">
            <a:extLst>
              <a:ext uri="{FF2B5EF4-FFF2-40B4-BE49-F238E27FC236}">
                <a16:creationId xmlns:a16="http://schemas.microsoft.com/office/drawing/2014/main" id="{2F15FC73-282F-BA4A-9494-F2D6DF05A667}"/>
              </a:ext>
            </a:extLst>
          </p:cNvPr>
          <p:cNvSpPr txBox="1">
            <a:spLocks/>
          </p:cNvSpPr>
          <p:nvPr/>
        </p:nvSpPr>
        <p:spPr>
          <a:xfrm>
            <a:off x="435056" y="1702161"/>
            <a:ext cx="3756380" cy="29706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1pPr>
            <a:lvl2pPr marL="914400" marR="0" lvl="1"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2pPr>
            <a:lvl3pPr marL="1371600" marR="0" lvl="2"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3pPr>
            <a:lvl4pPr marL="1828800" marR="0" lvl="3"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4pPr>
            <a:lvl5pPr marL="2286000" marR="0" lvl="4"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5pPr>
            <a:lvl6pPr marL="2743200" marR="0" lvl="5"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6pPr>
            <a:lvl7pPr marL="3200400" marR="0" lvl="6"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7pPr>
            <a:lvl8pPr marL="3657600" marR="0" lvl="7"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8pPr>
            <a:lvl9pPr marL="4114800" marR="0" lvl="8" indent="-355600" algn="l" rtl="0">
              <a:lnSpc>
                <a:spcPct val="100000"/>
              </a:lnSpc>
              <a:spcBef>
                <a:spcPts val="0"/>
              </a:spcBef>
              <a:spcAft>
                <a:spcPts val="0"/>
              </a:spcAft>
              <a:buClr>
                <a:srgbClr val="FFFFFF"/>
              </a:buClr>
              <a:buSzPts val="2000"/>
              <a:buFont typeface="Abel"/>
              <a:buChar char="⋆"/>
              <a:defRPr sz="2000" b="0" i="0" u="none" strike="noStrike" cap="none">
                <a:solidFill>
                  <a:srgbClr val="FFFFFF"/>
                </a:solidFill>
                <a:latin typeface="Abel"/>
                <a:ea typeface="Abel"/>
                <a:cs typeface="Abel"/>
                <a:sym typeface="Abel"/>
              </a:defRPr>
            </a:lvl9pPr>
          </a:lstStyle>
          <a:p>
            <a:pPr marL="0" indent="0">
              <a:buClr>
                <a:schemeClr val="dk1"/>
              </a:buClr>
              <a:buSzPts val="1100"/>
              <a:buFont typeface="Abel"/>
              <a:buNone/>
            </a:pPr>
            <a:r>
              <a:rPr lang="en-US" b="1" dirty="0"/>
              <a:t>PERSEVERANCE:  </a:t>
            </a:r>
          </a:p>
          <a:p>
            <a:pPr marL="0" indent="0">
              <a:buClr>
                <a:schemeClr val="dk1"/>
              </a:buClr>
              <a:buSzPts val="1100"/>
              <a:buFont typeface="Abel"/>
              <a:buNone/>
            </a:pPr>
            <a:r>
              <a:rPr lang="en-US" sz="1600" dirty="0"/>
              <a:t>meaning the ability to keep doing something in spite of obstacles. We wanted to do justice by our team’s name and here we are </a:t>
            </a:r>
            <a:r>
              <a:rPr lang="en-US" sz="1600" dirty="0">
                <a:sym typeface="Wingdings" pitchFamily="2" charset="2"/>
              </a:rPr>
              <a:t></a:t>
            </a:r>
          </a:p>
          <a:p>
            <a:pPr marL="0" indent="0">
              <a:buClr>
                <a:schemeClr val="dk1"/>
              </a:buClr>
              <a:buSzPts val="1100"/>
              <a:buFont typeface="Abel"/>
              <a:buNone/>
            </a:pPr>
            <a:endParaRPr lang="en-US" sz="1600" dirty="0">
              <a:sym typeface="Wingdings" pitchFamily="2" charset="2"/>
            </a:endParaRPr>
          </a:p>
          <a:p>
            <a:pPr marL="0" indent="0">
              <a:buClr>
                <a:schemeClr val="dk1"/>
              </a:buClr>
              <a:buSzPts val="1100"/>
              <a:buFont typeface="Abel"/>
              <a:buNone/>
            </a:pPr>
            <a:r>
              <a:rPr lang="en-US" sz="1400" dirty="0">
                <a:sym typeface="Wingdings" pitchFamily="2" charset="2"/>
              </a:rPr>
              <a:t>As the program revolved around MARS. </a:t>
            </a:r>
          </a:p>
          <a:p>
            <a:pPr marL="0" indent="0">
              <a:buClr>
                <a:schemeClr val="dk1"/>
              </a:buClr>
              <a:buSzPts val="1100"/>
              <a:buFont typeface="Abel"/>
              <a:buNone/>
            </a:pPr>
            <a:endParaRPr lang="en-US" sz="1400" dirty="0">
              <a:sym typeface="Wingdings" pitchFamily="2" charset="2"/>
            </a:endParaRPr>
          </a:p>
          <a:p>
            <a:pPr marL="0" indent="0">
              <a:buClr>
                <a:schemeClr val="dk1"/>
              </a:buClr>
              <a:buSzPts val="1100"/>
              <a:buFont typeface="Abel"/>
              <a:buNone/>
            </a:pPr>
            <a:r>
              <a:rPr lang="en-US" sz="1400" dirty="0">
                <a:sym typeface="Wingdings" pitchFamily="2" charset="2"/>
              </a:rPr>
              <a:t>(</a:t>
            </a:r>
            <a:r>
              <a:rPr lang="en-US" sz="1400" b="1" dirty="0"/>
              <a:t>THE MARS COLONIZATION PROGRAM) we did some research and  this 30</a:t>
            </a:r>
            <a:r>
              <a:rPr lang="en-US" sz="1400" b="1" baseline="30000" dirty="0"/>
              <a:t>th</a:t>
            </a:r>
            <a:r>
              <a:rPr lang="en-US" sz="1400" b="1" dirty="0"/>
              <a:t> July, Perseverance rover is going on mars to do wonders . We also wanted to do wonders with our project.</a:t>
            </a:r>
          </a:p>
          <a:p>
            <a:pPr marL="0" indent="0">
              <a:buClr>
                <a:schemeClr val="dk1"/>
              </a:buClr>
              <a:buSzPts val="1100"/>
              <a:buFont typeface="Abel"/>
              <a:buNone/>
            </a:pPr>
            <a:endParaRPr lang="en-US" sz="1400" dirty="0">
              <a:sym typeface="Wingdings" pitchFamily="2" charset="2"/>
            </a:endParaRPr>
          </a:p>
          <a:p>
            <a:pPr marL="0" indent="0">
              <a:buClr>
                <a:schemeClr val="dk1"/>
              </a:buClr>
              <a:buSzPts val="1100"/>
              <a:buFont typeface="Abel"/>
              <a:buNone/>
            </a:pPr>
            <a:endParaRPr lang="en-US" sz="1400" dirty="0"/>
          </a:p>
        </p:txBody>
      </p:sp>
      <p:sp>
        <p:nvSpPr>
          <p:cNvPr id="8" name="Google Shape;759;p13">
            <a:extLst>
              <a:ext uri="{FF2B5EF4-FFF2-40B4-BE49-F238E27FC236}">
                <a16:creationId xmlns:a16="http://schemas.microsoft.com/office/drawing/2014/main" id="{B2656972-C680-DB41-A3B1-2541F4C2F30E}"/>
              </a:ext>
            </a:extLst>
          </p:cNvPr>
          <p:cNvSpPr txBox="1">
            <a:spLocks noGrp="1"/>
          </p:cNvSpPr>
          <p:nvPr>
            <p:ph type="body" idx="1"/>
          </p:nvPr>
        </p:nvSpPr>
        <p:spPr>
          <a:xfrm>
            <a:off x="1589850" y="794398"/>
            <a:ext cx="6138258" cy="719746"/>
          </a:xfrm>
          <a:prstGeom prst="rect">
            <a:avLst/>
          </a:prstGeom>
        </p:spPr>
        <p:txBody>
          <a:bodyPr spcFirstLastPara="1" wrap="square" lIns="0" tIns="0" rIns="0" bIns="0" anchor="t" anchorCtr="0">
            <a:noAutofit/>
          </a:bodyPr>
          <a:lstStyle/>
          <a:p>
            <a:pPr marL="0" lvl="0" indent="0" algn="ctr">
              <a:buClr>
                <a:schemeClr val="dk1"/>
              </a:buClr>
              <a:buSzPts val="1100"/>
              <a:buNone/>
            </a:pPr>
            <a:r>
              <a:rPr lang="en-US" dirty="0"/>
              <a:t>Engaging the Crew by Using Minimax algorithm to build an unbeatable Tic Tac Toe game powered by AI.</a:t>
            </a:r>
            <a:endParaRPr dirty="0"/>
          </a:p>
        </p:txBody>
      </p:sp>
      <p:sp>
        <p:nvSpPr>
          <p:cNvPr id="9" name="Google Shape;761;p13">
            <a:extLst>
              <a:ext uri="{FF2B5EF4-FFF2-40B4-BE49-F238E27FC236}">
                <a16:creationId xmlns:a16="http://schemas.microsoft.com/office/drawing/2014/main" id="{82336620-546A-414B-B3B3-45CEFF6DD225}"/>
              </a:ext>
            </a:extLst>
          </p:cNvPr>
          <p:cNvSpPr txBox="1">
            <a:spLocks/>
          </p:cNvSpPr>
          <p:nvPr/>
        </p:nvSpPr>
        <p:spPr>
          <a:xfrm>
            <a:off x="4297650"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1pPr>
            <a:lvl2pPr marR="0" lvl="1"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2pPr>
            <a:lvl3pPr marR="0" lvl="2"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3pPr>
            <a:lvl4pPr marR="0" lvl="3"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4pPr>
            <a:lvl5pPr marR="0" lvl="4"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5pPr>
            <a:lvl6pPr marR="0" lvl="5"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6pPr>
            <a:lvl7pPr marR="0" lvl="6"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7pPr>
            <a:lvl8pPr marR="0" lvl="7"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8pPr>
            <a:lvl9pPr marR="0" lvl="8" algn="ctr" rtl="0">
              <a:lnSpc>
                <a:spcPct val="100000"/>
              </a:lnSpc>
              <a:spcBef>
                <a:spcPts val="0"/>
              </a:spcBef>
              <a:spcAft>
                <a:spcPts val="0"/>
              </a:spcAft>
              <a:buClr>
                <a:srgbClr val="000000"/>
              </a:buClr>
              <a:buFont typeface="Arial"/>
              <a:buNone/>
              <a:defRPr sz="1300" b="0" i="0" u="none" strike="noStrike" cap="none">
                <a:solidFill>
                  <a:srgbClr val="FFFFFF"/>
                </a:solidFill>
                <a:latin typeface="Megrim"/>
                <a:ea typeface="Megrim"/>
                <a:cs typeface="Megrim"/>
                <a:sym typeface="Megrim"/>
              </a:defRPr>
            </a:lvl9pPr>
          </a:lstStyle>
          <a:p>
            <a:fld id="{00000000-1234-1234-1234-123412341234}" type="slidenum">
              <a:rPr lang="en" smtClean="0"/>
              <a:pPr/>
              <a:t>2</a:t>
            </a:fld>
            <a:endParaRPr lang="en"/>
          </a:p>
        </p:txBody>
      </p:sp>
      <p:pic>
        <p:nvPicPr>
          <p:cNvPr id="10" name="Picture 9">
            <a:extLst>
              <a:ext uri="{FF2B5EF4-FFF2-40B4-BE49-F238E27FC236}">
                <a16:creationId xmlns:a16="http://schemas.microsoft.com/office/drawing/2014/main" id="{FA429681-F79C-2D4D-96A4-F02A51887075}"/>
              </a:ext>
            </a:extLst>
          </p:cNvPr>
          <p:cNvPicPr>
            <a:picLocks noChangeAspect="1"/>
          </p:cNvPicPr>
          <p:nvPr/>
        </p:nvPicPr>
        <p:blipFill rotWithShape="1">
          <a:blip r:embed="rId2"/>
          <a:srcRect l="42891" t="22332" r="18344" b="33754"/>
          <a:stretch/>
        </p:blipFill>
        <p:spPr>
          <a:xfrm>
            <a:off x="5372103" y="1821965"/>
            <a:ext cx="1430300" cy="2159421"/>
          </a:xfrm>
          <a:prstGeom prst="rect">
            <a:avLst/>
          </a:prstGeom>
        </p:spPr>
      </p:pic>
      <p:sp>
        <p:nvSpPr>
          <p:cNvPr id="11" name="Google Shape;767;p14">
            <a:extLst>
              <a:ext uri="{FF2B5EF4-FFF2-40B4-BE49-F238E27FC236}">
                <a16:creationId xmlns:a16="http://schemas.microsoft.com/office/drawing/2014/main" id="{3AB20C51-A22A-0A45-B63A-E4159B79F7F7}"/>
              </a:ext>
            </a:extLst>
          </p:cNvPr>
          <p:cNvSpPr txBox="1">
            <a:spLocks/>
          </p:cNvSpPr>
          <p:nvPr/>
        </p:nvSpPr>
        <p:spPr>
          <a:xfrm>
            <a:off x="4572001" y="3984134"/>
            <a:ext cx="2595418" cy="1159318"/>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1pPr>
            <a:lvl2pPr marL="914400" marR="0" lvl="1"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2pPr>
            <a:lvl3pPr marL="1371600" marR="0" lvl="2"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3pPr>
            <a:lvl4pPr marL="1828800" marR="0" lvl="3"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4pPr>
            <a:lvl5pPr marL="2286000" marR="0" lvl="4"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5pPr>
            <a:lvl6pPr marL="2743200" marR="0" lvl="5"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6pPr>
            <a:lvl7pPr marL="3200400" marR="0" lvl="6"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7pPr>
            <a:lvl8pPr marL="3657600" marR="0" lvl="7"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8pPr>
            <a:lvl9pPr marL="4114800" marR="0" lvl="8"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9pPr>
          </a:lstStyle>
          <a:p>
            <a:pPr marL="0" indent="0" algn="ctr">
              <a:buFont typeface="Abel"/>
              <a:buNone/>
            </a:pPr>
            <a:r>
              <a:rPr lang="en-US" sz="1400" b="1" dirty="0"/>
              <a:t>OSHIN SAINI</a:t>
            </a:r>
          </a:p>
          <a:p>
            <a:pPr marL="0" indent="0" algn="ctr">
              <a:buFont typeface="Abel"/>
              <a:buNone/>
            </a:pPr>
            <a:r>
              <a:rPr lang="en-US" sz="1400" b="1" dirty="0"/>
              <a:t>(team member) </a:t>
            </a:r>
          </a:p>
          <a:p>
            <a:pPr marL="0" indent="0" algn="ctr">
              <a:buClr>
                <a:schemeClr val="dk1"/>
              </a:buClr>
              <a:buSzPts val="1100"/>
              <a:buFont typeface="Arial"/>
              <a:buNone/>
            </a:pPr>
            <a:r>
              <a:rPr lang="en-US" sz="1400" dirty="0"/>
              <a:t>You can find me at </a:t>
            </a:r>
            <a:r>
              <a:rPr lang="en-US" sz="1400" dirty="0">
                <a:solidFill>
                  <a:schemeClr val="accent6">
                    <a:lumMod val="60000"/>
                    <a:lumOff val="40000"/>
                  </a:schemeClr>
                </a:solidFill>
                <a:hlinkClick r:id="rId3">
                  <a:extLst>
                    <a:ext uri="{A12FA001-AC4F-418D-AE19-62706E023703}">
                      <ahyp:hlinkClr xmlns:ahyp="http://schemas.microsoft.com/office/drawing/2018/hyperlinkcolor" val="tx"/>
                    </a:ext>
                  </a:extLst>
                </a:hlinkClick>
              </a:rPr>
              <a:t>oshinsaini</a:t>
            </a:r>
            <a:endParaRPr lang="en-US" sz="1400" b="1" dirty="0">
              <a:solidFill>
                <a:schemeClr val="accent6">
                  <a:lumMod val="60000"/>
                  <a:lumOff val="40000"/>
                </a:schemeClr>
              </a:solidFill>
            </a:endParaRPr>
          </a:p>
        </p:txBody>
      </p:sp>
      <p:sp>
        <p:nvSpPr>
          <p:cNvPr id="12" name="Google Shape;767;p14">
            <a:extLst>
              <a:ext uri="{FF2B5EF4-FFF2-40B4-BE49-F238E27FC236}">
                <a16:creationId xmlns:a16="http://schemas.microsoft.com/office/drawing/2014/main" id="{498CAD93-6A8B-3A44-B5D0-1B9BFE4E449D}"/>
              </a:ext>
            </a:extLst>
          </p:cNvPr>
          <p:cNvSpPr txBox="1">
            <a:spLocks/>
          </p:cNvSpPr>
          <p:nvPr/>
        </p:nvSpPr>
        <p:spPr>
          <a:xfrm>
            <a:off x="6756321" y="3986882"/>
            <a:ext cx="2595418" cy="1159318"/>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1pPr>
            <a:lvl2pPr marL="914400" marR="0" lvl="1"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2pPr>
            <a:lvl3pPr marL="1371600" marR="0" lvl="2"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3pPr>
            <a:lvl4pPr marL="1828800" marR="0" lvl="3"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4pPr>
            <a:lvl5pPr marL="2286000" marR="0" lvl="4"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5pPr>
            <a:lvl6pPr marL="2743200" marR="0" lvl="5"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6pPr>
            <a:lvl7pPr marL="3200400" marR="0" lvl="6"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7pPr>
            <a:lvl8pPr marL="3657600" marR="0" lvl="7"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8pPr>
            <a:lvl9pPr marL="4114800" marR="0" lvl="8" indent="-381000" algn="l" rtl="0">
              <a:lnSpc>
                <a:spcPct val="100000"/>
              </a:lnSpc>
              <a:spcBef>
                <a:spcPts val="0"/>
              </a:spcBef>
              <a:spcAft>
                <a:spcPts val="0"/>
              </a:spcAft>
              <a:buClr>
                <a:srgbClr val="FFFFFF"/>
              </a:buClr>
              <a:buSzPts val="2400"/>
              <a:buFont typeface="Abel"/>
              <a:buChar char="⋆"/>
              <a:defRPr sz="2400" b="0" i="0" u="none" strike="noStrike" cap="none">
                <a:solidFill>
                  <a:srgbClr val="FFFFFF"/>
                </a:solidFill>
                <a:latin typeface="Abel"/>
                <a:ea typeface="Abel"/>
                <a:cs typeface="Abel"/>
                <a:sym typeface="Abel"/>
              </a:defRPr>
            </a:lvl9pPr>
          </a:lstStyle>
          <a:p>
            <a:pPr marL="0" indent="0" algn="ctr">
              <a:buFont typeface="Abel"/>
              <a:buNone/>
            </a:pPr>
            <a:r>
              <a:rPr lang="en-US" sz="1400" b="1" dirty="0"/>
              <a:t>SIDDHI MISHRA</a:t>
            </a:r>
          </a:p>
          <a:p>
            <a:pPr marL="0" indent="0" algn="ctr">
              <a:buFont typeface="Abel"/>
              <a:buNone/>
            </a:pPr>
            <a:r>
              <a:rPr lang="en-US" sz="1400" b="1" dirty="0"/>
              <a:t>(team member) </a:t>
            </a:r>
          </a:p>
          <a:p>
            <a:pPr marL="0" indent="0" algn="ctr">
              <a:buClr>
                <a:schemeClr val="dk1"/>
              </a:buClr>
              <a:buSzPts val="1100"/>
              <a:buFont typeface="Arial"/>
              <a:buNone/>
            </a:pPr>
            <a:r>
              <a:rPr lang="en-US" sz="1400" dirty="0"/>
              <a:t>You can find me at </a:t>
            </a:r>
            <a:r>
              <a:rPr lang="en-US" sz="1400" dirty="0">
                <a:solidFill>
                  <a:schemeClr val="bg1"/>
                </a:solidFill>
                <a:hlinkClick r:id="rId4"/>
              </a:rPr>
              <a:t>siddhimishra</a:t>
            </a:r>
            <a:endParaRPr lang="en-US" sz="1400" b="1" dirty="0">
              <a:solidFill>
                <a:schemeClr val="bg1"/>
              </a:solidFill>
            </a:endParaRPr>
          </a:p>
        </p:txBody>
      </p:sp>
      <p:pic>
        <p:nvPicPr>
          <p:cNvPr id="13" name="Picture 12">
            <a:extLst>
              <a:ext uri="{FF2B5EF4-FFF2-40B4-BE49-F238E27FC236}">
                <a16:creationId xmlns:a16="http://schemas.microsoft.com/office/drawing/2014/main" id="{D4C03F43-1EAF-BA48-977F-FA8117474984}"/>
              </a:ext>
            </a:extLst>
          </p:cNvPr>
          <p:cNvPicPr>
            <a:picLocks noChangeAspect="1"/>
          </p:cNvPicPr>
          <p:nvPr/>
        </p:nvPicPr>
        <p:blipFill rotWithShape="1">
          <a:blip r:embed="rId5"/>
          <a:srcRect l="38680" t="16459" r="39747" b="56066"/>
          <a:stretch/>
        </p:blipFill>
        <p:spPr>
          <a:xfrm>
            <a:off x="7279629" y="1821965"/>
            <a:ext cx="1271700" cy="2159421"/>
          </a:xfrm>
          <a:prstGeom prst="rect">
            <a:avLst/>
          </a:prstGeom>
        </p:spPr>
      </p:pic>
    </p:spTree>
    <p:extLst>
      <p:ext uri="{BB962C8B-B14F-4D97-AF65-F5344CB8AC3E}">
        <p14:creationId xmlns:p14="http://schemas.microsoft.com/office/powerpoint/2010/main" val="38240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5922907" y="813507"/>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584016" y="562490"/>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7" name="Rectangle 6">
            <a:extLst>
              <a:ext uri="{FF2B5EF4-FFF2-40B4-BE49-F238E27FC236}">
                <a16:creationId xmlns:a16="http://schemas.microsoft.com/office/drawing/2014/main" id="{0440EFA1-FD5F-6948-91D3-FA11A652300A}"/>
              </a:ext>
            </a:extLst>
          </p:cNvPr>
          <p:cNvSpPr/>
          <p:nvPr/>
        </p:nvSpPr>
        <p:spPr>
          <a:xfrm>
            <a:off x="5207001" y="3200618"/>
            <a:ext cx="2768599" cy="1384995"/>
          </a:xfrm>
          <a:prstGeom prst="rect">
            <a:avLst/>
          </a:prstGeom>
        </p:spPr>
        <p:txBody>
          <a:bodyPr wrap="square">
            <a:spAutoFit/>
          </a:bodyPr>
          <a:lstStyle/>
          <a:p>
            <a:r>
              <a:rPr lang="en-US" dirty="0">
                <a:solidFill>
                  <a:schemeClr val="bg1"/>
                </a:solidFill>
              </a:rPr>
              <a:t>Level:  UNBEATABLE</a:t>
            </a:r>
          </a:p>
          <a:p>
            <a:endParaRPr lang="en-US" dirty="0">
              <a:solidFill>
                <a:schemeClr val="bg1"/>
              </a:solidFill>
            </a:endParaRPr>
          </a:p>
          <a:p>
            <a:r>
              <a:rPr lang="en-US" dirty="0">
                <a:solidFill>
                  <a:schemeClr val="bg1"/>
                </a:solidFill>
              </a:rPr>
              <a:t>Computer is moving optimized moves using AI.</a:t>
            </a:r>
          </a:p>
          <a:p>
            <a:endParaRPr lang="en-US" dirty="0">
              <a:solidFill>
                <a:schemeClr val="bg1"/>
              </a:solidFill>
            </a:endParaRPr>
          </a:p>
          <a:p>
            <a:r>
              <a:rPr lang="en-US" dirty="0">
                <a:solidFill>
                  <a:schemeClr val="bg1"/>
                </a:solidFill>
              </a:rPr>
              <a:t>Algo used: MINIMAX </a:t>
            </a:r>
          </a:p>
        </p:txBody>
      </p:sp>
      <p:sp>
        <p:nvSpPr>
          <p:cNvPr id="10" name="Rectangle 9">
            <a:extLst>
              <a:ext uri="{FF2B5EF4-FFF2-40B4-BE49-F238E27FC236}">
                <a16:creationId xmlns:a16="http://schemas.microsoft.com/office/drawing/2014/main" id="{3A0430CA-C280-9346-90AF-DBF2E2EE7E8E}"/>
              </a:ext>
            </a:extLst>
          </p:cNvPr>
          <p:cNvSpPr/>
          <p:nvPr/>
        </p:nvSpPr>
        <p:spPr>
          <a:xfrm>
            <a:off x="3037046" y="0"/>
            <a:ext cx="2926053" cy="307777"/>
          </a:xfrm>
          <a:prstGeom prst="rect">
            <a:avLst/>
          </a:prstGeom>
        </p:spPr>
        <p:txBody>
          <a:bodyPr wrap="square">
            <a:spAutoFit/>
          </a:bodyPr>
          <a:lstStyle/>
          <a:p>
            <a:r>
              <a:rPr lang="en-US" dirty="0">
                <a:solidFill>
                  <a:schemeClr val="bg1"/>
                </a:solidFill>
              </a:rPr>
              <a:t>2D UNBEATABLE TIC-TAC-TOE</a:t>
            </a:r>
          </a:p>
        </p:txBody>
      </p:sp>
      <p:sp>
        <p:nvSpPr>
          <p:cNvPr id="11" name="Rectangle 10">
            <a:extLst>
              <a:ext uri="{FF2B5EF4-FFF2-40B4-BE49-F238E27FC236}">
                <a16:creationId xmlns:a16="http://schemas.microsoft.com/office/drawing/2014/main" id="{939187D8-1B2B-C444-A7A8-D421B73AD08A}"/>
              </a:ext>
            </a:extLst>
          </p:cNvPr>
          <p:cNvSpPr/>
          <p:nvPr/>
        </p:nvSpPr>
        <p:spPr>
          <a:xfrm>
            <a:off x="922562" y="2923981"/>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3057247" cy="307777"/>
          </a:xfrm>
          <a:prstGeom prst="rect">
            <a:avLst/>
          </a:prstGeom>
        </p:spPr>
        <p:txBody>
          <a:bodyPr wrap="none">
            <a:spAutoFit/>
          </a:bodyPr>
          <a:lstStyle/>
          <a:p>
            <a:r>
              <a:rPr lang="en-US" dirty="0">
                <a:solidFill>
                  <a:schemeClr val="bg1"/>
                </a:solidFill>
              </a:rPr>
              <a:t>TOOLS: HTML, CSS, JAVASCRIPT</a:t>
            </a:r>
          </a:p>
        </p:txBody>
      </p:sp>
      <p:sp>
        <p:nvSpPr>
          <p:cNvPr id="13" name="Rectangle 12">
            <a:extLst>
              <a:ext uri="{FF2B5EF4-FFF2-40B4-BE49-F238E27FC236}">
                <a16:creationId xmlns:a16="http://schemas.microsoft.com/office/drawing/2014/main" id="{1BFD8A66-4B37-414E-B40D-CEB4F3739C55}"/>
              </a:ext>
            </a:extLst>
          </p:cNvPr>
          <p:cNvSpPr/>
          <p:nvPr/>
        </p:nvSpPr>
        <p:spPr>
          <a:xfrm>
            <a:off x="968248" y="3600438"/>
            <a:ext cx="1816524" cy="523220"/>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Added sound effects</a:t>
            </a:r>
          </a:p>
        </p:txBody>
      </p:sp>
      <p:pic>
        <p:nvPicPr>
          <p:cNvPr id="9" name="Picture 8">
            <a:extLst>
              <a:ext uri="{FF2B5EF4-FFF2-40B4-BE49-F238E27FC236}">
                <a16:creationId xmlns:a16="http://schemas.microsoft.com/office/drawing/2014/main" id="{E86C7EEC-8B7B-8C43-BC01-4193228D6CED}"/>
              </a:ext>
            </a:extLst>
          </p:cNvPr>
          <p:cNvPicPr>
            <a:picLocks noChangeAspect="1"/>
          </p:cNvPicPr>
          <p:nvPr/>
        </p:nvPicPr>
        <p:blipFill>
          <a:blip r:embed="rId2"/>
          <a:stretch>
            <a:fillRect/>
          </a:stretch>
        </p:blipFill>
        <p:spPr>
          <a:xfrm>
            <a:off x="122071" y="297064"/>
            <a:ext cx="4117043" cy="2391833"/>
          </a:xfrm>
          <a:prstGeom prst="rect">
            <a:avLst/>
          </a:prstGeom>
        </p:spPr>
      </p:pic>
      <p:pic>
        <p:nvPicPr>
          <p:cNvPr id="17" name="Picture 16">
            <a:extLst>
              <a:ext uri="{FF2B5EF4-FFF2-40B4-BE49-F238E27FC236}">
                <a16:creationId xmlns:a16="http://schemas.microsoft.com/office/drawing/2014/main" id="{59D300E2-5D2A-6A4B-B21A-528D781814A3}"/>
              </a:ext>
            </a:extLst>
          </p:cNvPr>
          <p:cNvPicPr>
            <a:picLocks noChangeAspect="1"/>
          </p:cNvPicPr>
          <p:nvPr/>
        </p:nvPicPr>
        <p:blipFill rotWithShape="1">
          <a:blip r:embed="rId3"/>
          <a:srcRect b="3797"/>
          <a:stretch/>
        </p:blipFill>
        <p:spPr>
          <a:xfrm>
            <a:off x="4500073" y="305978"/>
            <a:ext cx="4182454" cy="2391833"/>
          </a:xfrm>
          <a:prstGeom prst="rect">
            <a:avLst/>
          </a:prstGeom>
        </p:spPr>
      </p:pic>
    </p:spTree>
    <p:extLst>
      <p:ext uri="{BB962C8B-B14F-4D97-AF65-F5344CB8AC3E}">
        <p14:creationId xmlns:p14="http://schemas.microsoft.com/office/powerpoint/2010/main" val="1406812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ouble Bracket 11">
            <a:extLst>
              <a:ext uri="{FF2B5EF4-FFF2-40B4-BE49-F238E27FC236}">
                <a16:creationId xmlns:a16="http://schemas.microsoft.com/office/drawing/2014/main" id="{5447A9D3-7ED4-A24E-8D67-25AD857EC6FC}"/>
              </a:ext>
            </a:extLst>
          </p:cNvPr>
          <p:cNvSpPr/>
          <p:nvPr/>
        </p:nvSpPr>
        <p:spPr>
          <a:xfrm>
            <a:off x="1194993" y="496860"/>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B6C4F751-9F50-3F45-98BA-0001D7EEDA0E}"/>
              </a:ext>
            </a:extLst>
          </p:cNvPr>
          <p:cNvSpPr txBox="1"/>
          <p:nvPr/>
        </p:nvSpPr>
        <p:spPr>
          <a:xfrm>
            <a:off x="2806262" y="38923"/>
            <a:ext cx="2702240" cy="307777"/>
          </a:xfrm>
          <a:prstGeom prst="rect">
            <a:avLst/>
          </a:prstGeom>
          <a:noFill/>
        </p:spPr>
        <p:txBody>
          <a:bodyPr wrap="square" rtlCol="0">
            <a:spAutoFit/>
          </a:bodyPr>
          <a:lstStyle/>
          <a:p>
            <a:r>
              <a:rPr lang="en-US" dirty="0">
                <a:solidFill>
                  <a:schemeClr val="bg1"/>
                </a:solidFill>
              </a:rPr>
              <a:t>Hosted using GitHub Pages</a:t>
            </a:r>
          </a:p>
        </p:txBody>
      </p:sp>
      <p:cxnSp>
        <p:nvCxnSpPr>
          <p:cNvPr id="11" name="Straight Arrow Connector 10">
            <a:extLst>
              <a:ext uri="{FF2B5EF4-FFF2-40B4-BE49-F238E27FC236}">
                <a16:creationId xmlns:a16="http://schemas.microsoft.com/office/drawing/2014/main" id="{0012CD64-7414-9048-9BA4-3C627AD38E60}"/>
              </a:ext>
            </a:extLst>
          </p:cNvPr>
          <p:cNvCxnSpPr>
            <a:cxnSpLocks/>
          </p:cNvCxnSpPr>
          <p:nvPr/>
        </p:nvCxnSpPr>
        <p:spPr>
          <a:xfrm flipV="1">
            <a:off x="2408182" y="210565"/>
            <a:ext cx="433552" cy="272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E42D115-15A0-244E-9ED5-2E4A4F18A691}"/>
              </a:ext>
            </a:extLst>
          </p:cNvPr>
          <p:cNvSpPr/>
          <p:nvPr/>
        </p:nvSpPr>
        <p:spPr>
          <a:xfrm>
            <a:off x="-63715" y="2126122"/>
            <a:ext cx="1319592" cy="523220"/>
          </a:xfrm>
          <a:prstGeom prst="rect">
            <a:avLst/>
          </a:prstGeom>
        </p:spPr>
        <p:txBody>
          <a:bodyPr wrap="none">
            <a:spAutoFit/>
          </a:bodyPr>
          <a:lstStyle/>
          <a:p>
            <a:pPr algn="ctr"/>
            <a:r>
              <a:rPr lang="en-US" dirty="0">
                <a:solidFill>
                  <a:schemeClr val="bg1"/>
                </a:solidFill>
              </a:rPr>
              <a:t>2D</a:t>
            </a:r>
          </a:p>
          <a:p>
            <a:pPr algn="ctr"/>
            <a:r>
              <a:rPr lang="en-US" dirty="0">
                <a:solidFill>
                  <a:schemeClr val="bg1"/>
                </a:solidFill>
              </a:rPr>
              <a:t>TIC-TAC-TOE</a:t>
            </a:r>
          </a:p>
        </p:txBody>
      </p:sp>
      <p:sp>
        <p:nvSpPr>
          <p:cNvPr id="24" name="Rectangle 23">
            <a:extLst>
              <a:ext uri="{FF2B5EF4-FFF2-40B4-BE49-F238E27FC236}">
                <a16:creationId xmlns:a16="http://schemas.microsoft.com/office/drawing/2014/main" id="{911D86C1-0982-9E4F-B192-9A55051125AB}"/>
              </a:ext>
            </a:extLst>
          </p:cNvPr>
          <p:cNvSpPr/>
          <p:nvPr/>
        </p:nvSpPr>
        <p:spPr>
          <a:xfrm>
            <a:off x="7888123" y="1925793"/>
            <a:ext cx="1319592" cy="307777"/>
          </a:xfrm>
          <a:prstGeom prst="rect">
            <a:avLst/>
          </a:prstGeom>
        </p:spPr>
        <p:txBody>
          <a:bodyPr wrap="none">
            <a:spAutoFit/>
          </a:bodyPr>
          <a:lstStyle/>
          <a:p>
            <a:r>
              <a:rPr lang="en-US" dirty="0">
                <a:solidFill>
                  <a:schemeClr val="bg1"/>
                </a:solidFill>
              </a:rPr>
              <a:t>Resets Board </a:t>
            </a:r>
          </a:p>
        </p:txBody>
      </p:sp>
      <p:sp>
        <p:nvSpPr>
          <p:cNvPr id="25" name="Rectangle 24">
            <a:extLst>
              <a:ext uri="{FF2B5EF4-FFF2-40B4-BE49-F238E27FC236}">
                <a16:creationId xmlns:a16="http://schemas.microsoft.com/office/drawing/2014/main" id="{CAE786FC-B423-714A-BCE8-8D5AA06380C8}"/>
              </a:ext>
            </a:extLst>
          </p:cNvPr>
          <p:cNvSpPr/>
          <p:nvPr/>
        </p:nvSpPr>
        <p:spPr>
          <a:xfrm>
            <a:off x="7895681" y="3004977"/>
            <a:ext cx="1119812" cy="523220"/>
          </a:xfrm>
          <a:prstGeom prst="rect">
            <a:avLst/>
          </a:prstGeom>
        </p:spPr>
        <p:txBody>
          <a:bodyPr wrap="square">
            <a:spAutoFit/>
          </a:bodyPr>
          <a:lstStyle/>
          <a:p>
            <a:pPr algn="ctr"/>
            <a:r>
              <a:rPr lang="en-US" dirty="0">
                <a:solidFill>
                  <a:schemeClr val="bg1"/>
                </a:solidFill>
              </a:rPr>
              <a:t>Back to Home page</a:t>
            </a:r>
          </a:p>
        </p:txBody>
      </p:sp>
      <p:sp>
        <p:nvSpPr>
          <p:cNvPr id="27" name="Rectangle 26">
            <a:extLst>
              <a:ext uri="{FF2B5EF4-FFF2-40B4-BE49-F238E27FC236}">
                <a16:creationId xmlns:a16="http://schemas.microsoft.com/office/drawing/2014/main" id="{8AE6DC72-79F5-C74E-992C-C07634244590}"/>
              </a:ext>
            </a:extLst>
          </p:cNvPr>
          <p:cNvSpPr/>
          <p:nvPr/>
        </p:nvSpPr>
        <p:spPr>
          <a:xfrm>
            <a:off x="7737190" y="1615304"/>
            <a:ext cx="1764218" cy="523220"/>
          </a:xfrm>
          <a:prstGeom prst="rect">
            <a:avLst/>
          </a:prstGeom>
        </p:spPr>
        <p:txBody>
          <a:bodyPr wrap="square">
            <a:spAutoFit/>
          </a:bodyPr>
          <a:lstStyle/>
          <a:p>
            <a:endParaRPr lang="en-US" dirty="0">
              <a:solidFill>
                <a:schemeClr val="bg1"/>
              </a:solidFill>
            </a:endParaRPr>
          </a:p>
          <a:p>
            <a:endParaRPr lang="en-US" dirty="0">
              <a:solidFill>
                <a:schemeClr val="bg1"/>
              </a:solidFill>
            </a:endParaRPr>
          </a:p>
        </p:txBody>
      </p:sp>
      <p:sp>
        <p:nvSpPr>
          <p:cNvPr id="32" name="Rectangle 31">
            <a:extLst>
              <a:ext uri="{FF2B5EF4-FFF2-40B4-BE49-F238E27FC236}">
                <a16:creationId xmlns:a16="http://schemas.microsoft.com/office/drawing/2014/main" id="{0ECD9194-B16A-F24F-AFC8-61992CB7DE06}"/>
              </a:ext>
            </a:extLst>
          </p:cNvPr>
          <p:cNvSpPr/>
          <p:nvPr/>
        </p:nvSpPr>
        <p:spPr>
          <a:xfrm>
            <a:off x="3070222" y="4191177"/>
            <a:ext cx="3057247" cy="307777"/>
          </a:xfrm>
          <a:prstGeom prst="rect">
            <a:avLst/>
          </a:prstGeom>
        </p:spPr>
        <p:txBody>
          <a:bodyPr wrap="square">
            <a:spAutoFit/>
          </a:bodyPr>
          <a:lstStyle/>
          <a:p>
            <a:pPr algn="ctr"/>
            <a:r>
              <a:rPr lang="en-US" dirty="0">
                <a:solidFill>
                  <a:schemeClr val="bg1"/>
                </a:solidFill>
              </a:rPr>
              <a:t>A FUN 2-PLAYER TIC TAC TOE</a:t>
            </a:r>
          </a:p>
        </p:txBody>
      </p:sp>
      <p:sp>
        <p:nvSpPr>
          <p:cNvPr id="13" name="Rectangle 12">
            <a:extLst>
              <a:ext uri="{FF2B5EF4-FFF2-40B4-BE49-F238E27FC236}">
                <a16:creationId xmlns:a16="http://schemas.microsoft.com/office/drawing/2014/main" id="{4F58FA50-B820-C54C-9040-B73ABA958575}"/>
              </a:ext>
            </a:extLst>
          </p:cNvPr>
          <p:cNvSpPr/>
          <p:nvPr/>
        </p:nvSpPr>
        <p:spPr>
          <a:xfrm>
            <a:off x="12975" y="4822838"/>
            <a:ext cx="3057247" cy="307777"/>
          </a:xfrm>
          <a:prstGeom prst="rect">
            <a:avLst/>
          </a:prstGeom>
        </p:spPr>
        <p:txBody>
          <a:bodyPr wrap="none">
            <a:spAutoFit/>
          </a:bodyPr>
          <a:lstStyle/>
          <a:p>
            <a:r>
              <a:rPr lang="en-US" dirty="0">
                <a:solidFill>
                  <a:schemeClr val="bg1"/>
                </a:solidFill>
              </a:rPr>
              <a:t>TOOLS: HTML, CSS, JAVASCRIPT</a:t>
            </a:r>
          </a:p>
        </p:txBody>
      </p:sp>
      <p:pic>
        <p:nvPicPr>
          <p:cNvPr id="4" name="Picture 3">
            <a:extLst>
              <a:ext uri="{FF2B5EF4-FFF2-40B4-BE49-F238E27FC236}">
                <a16:creationId xmlns:a16="http://schemas.microsoft.com/office/drawing/2014/main" id="{3A0525C0-1F10-DF45-BDE2-F4A06680ECC1}"/>
              </a:ext>
            </a:extLst>
          </p:cNvPr>
          <p:cNvPicPr>
            <a:picLocks noChangeAspect="1"/>
          </p:cNvPicPr>
          <p:nvPr/>
        </p:nvPicPr>
        <p:blipFill>
          <a:blip r:embed="rId2"/>
          <a:stretch>
            <a:fillRect/>
          </a:stretch>
        </p:blipFill>
        <p:spPr>
          <a:xfrm>
            <a:off x="1394320" y="426777"/>
            <a:ext cx="6355360" cy="3729361"/>
          </a:xfrm>
          <a:prstGeom prst="rect">
            <a:avLst/>
          </a:prstGeom>
        </p:spPr>
      </p:pic>
      <p:cxnSp>
        <p:nvCxnSpPr>
          <p:cNvPr id="30" name="Straight Arrow Connector 29">
            <a:extLst>
              <a:ext uri="{FF2B5EF4-FFF2-40B4-BE49-F238E27FC236}">
                <a16:creationId xmlns:a16="http://schemas.microsoft.com/office/drawing/2014/main" id="{D8CF1C39-C901-5146-8830-513B17E55DF2}"/>
              </a:ext>
            </a:extLst>
          </p:cNvPr>
          <p:cNvCxnSpPr>
            <a:cxnSpLocks/>
          </p:cNvCxnSpPr>
          <p:nvPr/>
        </p:nvCxnSpPr>
        <p:spPr>
          <a:xfrm>
            <a:off x="5630333" y="1058333"/>
            <a:ext cx="3000866" cy="81858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C4A7CC-3647-EC4C-BEF5-D5B4B02A0C9D}"/>
              </a:ext>
            </a:extLst>
          </p:cNvPr>
          <p:cNvCxnSpPr>
            <a:cxnSpLocks/>
          </p:cNvCxnSpPr>
          <p:nvPr/>
        </p:nvCxnSpPr>
        <p:spPr>
          <a:xfrm>
            <a:off x="4886675" y="1093372"/>
            <a:ext cx="3275192" cy="183609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08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D62B11-7B43-5A43-8BAB-88032DA82315}"/>
              </a:ext>
            </a:extLst>
          </p:cNvPr>
          <p:cNvPicPr>
            <a:picLocks noChangeAspect="1"/>
          </p:cNvPicPr>
          <p:nvPr/>
        </p:nvPicPr>
        <p:blipFill rotWithShape="1">
          <a:blip r:embed="rId2"/>
          <a:srcRect t="9903" b="5966"/>
          <a:stretch/>
        </p:blipFill>
        <p:spPr>
          <a:xfrm>
            <a:off x="321733" y="388872"/>
            <a:ext cx="3649134" cy="2349302"/>
          </a:xfrm>
          <a:prstGeom prst="rect">
            <a:avLst/>
          </a:prstGeom>
        </p:spPr>
      </p:pic>
      <p:pic>
        <p:nvPicPr>
          <p:cNvPr id="8" name="Picture 7">
            <a:extLst>
              <a:ext uri="{FF2B5EF4-FFF2-40B4-BE49-F238E27FC236}">
                <a16:creationId xmlns:a16="http://schemas.microsoft.com/office/drawing/2014/main" id="{EF15D5F2-CDBC-3C49-848E-780498F765D0}"/>
              </a:ext>
            </a:extLst>
          </p:cNvPr>
          <p:cNvPicPr>
            <a:picLocks noChangeAspect="1"/>
          </p:cNvPicPr>
          <p:nvPr/>
        </p:nvPicPr>
        <p:blipFill rotWithShape="1">
          <a:blip r:embed="rId3"/>
          <a:srcRect l="2682" t="5083" r="2648" b="4503"/>
          <a:stretch/>
        </p:blipFill>
        <p:spPr>
          <a:xfrm>
            <a:off x="4221451" y="432358"/>
            <a:ext cx="4380125" cy="2305816"/>
          </a:xfrm>
          <a:prstGeom prst="rect">
            <a:avLst/>
          </a:prstGeom>
        </p:spPr>
      </p:pic>
      <p:sp>
        <p:nvSpPr>
          <p:cNvPr id="9" name="Rectangle 8">
            <a:extLst>
              <a:ext uri="{FF2B5EF4-FFF2-40B4-BE49-F238E27FC236}">
                <a16:creationId xmlns:a16="http://schemas.microsoft.com/office/drawing/2014/main" id="{F045C87C-66C9-764B-AB1B-8FE063D80F59}"/>
              </a:ext>
            </a:extLst>
          </p:cNvPr>
          <p:cNvSpPr/>
          <p:nvPr/>
        </p:nvSpPr>
        <p:spPr>
          <a:xfrm>
            <a:off x="3100046" y="19540"/>
            <a:ext cx="2903359" cy="369332"/>
          </a:xfrm>
          <a:prstGeom prst="rect">
            <a:avLst/>
          </a:prstGeom>
        </p:spPr>
        <p:txBody>
          <a:bodyPr wrap="none">
            <a:spAutoFit/>
          </a:bodyPr>
          <a:lstStyle/>
          <a:p>
            <a:r>
              <a:rPr lang="en-US" sz="1800" dirty="0">
                <a:solidFill>
                  <a:schemeClr val="bg1"/>
                </a:solidFill>
              </a:rPr>
              <a:t>3D TIC-TAC-TOE RULES</a:t>
            </a:r>
          </a:p>
        </p:txBody>
      </p:sp>
      <p:pic>
        <p:nvPicPr>
          <p:cNvPr id="12" name="Picture 11">
            <a:extLst>
              <a:ext uri="{FF2B5EF4-FFF2-40B4-BE49-F238E27FC236}">
                <a16:creationId xmlns:a16="http://schemas.microsoft.com/office/drawing/2014/main" id="{BD437A50-92B0-F34E-878A-4FD5BF21C906}"/>
              </a:ext>
            </a:extLst>
          </p:cNvPr>
          <p:cNvPicPr>
            <a:picLocks noChangeAspect="1"/>
          </p:cNvPicPr>
          <p:nvPr/>
        </p:nvPicPr>
        <p:blipFill rotWithShape="1">
          <a:blip r:embed="rId4"/>
          <a:srcRect r="10030"/>
          <a:stretch/>
        </p:blipFill>
        <p:spPr>
          <a:xfrm>
            <a:off x="408504" y="2851508"/>
            <a:ext cx="3475592" cy="2155880"/>
          </a:xfrm>
          <a:prstGeom prst="rect">
            <a:avLst/>
          </a:prstGeom>
        </p:spPr>
      </p:pic>
      <p:sp>
        <p:nvSpPr>
          <p:cNvPr id="13" name="Rectangle 12">
            <a:extLst>
              <a:ext uri="{FF2B5EF4-FFF2-40B4-BE49-F238E27FC236}">
                <a16:creationId xmlns:a16="http://schemas.microsoft.com/office/drawing/2014/main" id="{DA97EEF8-739F-124C-99B4-220EBF3FF746}"/>
              </a:ext>
            </a:extLst>
          </p:cNvPr>
          <p:cNvSpPr/>
          <p:nvPr/>
        </p:nvSpPr>
        <p:spPr>
          <a:xfrm>
            <a:off x="4551725" y="3159371"/>
            <a:ext cx="3975768" cy="1384995"/>
          </a:xfrm>
          <a:prstGeom prst="rect">
            <a:avLst/>
          </a:prstGeom>
        </p:spPr>
        <p:txBody>
          <a:bodyPr wrap="none">
            <a:spAutoFit/>
          </a:bodyPr>
          <a:lstStyle/>
          <a:p>
            <a:r>
              <a:rPr lang="en-US" dirty="0">
                <a:solidFill>
                  <a:schemeClr val="bg1"/>
                </a:solidFill>
              </a:rPr>
              <a:t>EXPLAINED 3D TIC-TAC-TOE RULES USING:</a:t>
            </a:r>
          </a:p>
          <a:p>
            <a:endParaRPr lang="en-US" dirty="0">
              <a:solidFill>
                <a:schemeClr val="bg1"/>
              </a:solidFill>
            </a:endParaRPr>
          </a:p>
          <a:p>
            <a:r>
              <a:rPr lang="en-US" dirty="0">
                <a:solidFill>
                  <a:schemeClr val="bg1"/>
                </a:solidFill>
              </a:rPr>
              <a:t>1)Detailed Explanation</a:t>
            </a:r>
          </a:p>
          <a:p>
            <a:r>
              <a:rPr lang="en-US" dirty="0">
                <a:solidFill>
                  <a:schemeClr val="bg1"/>
                </a:solidFill>
              </a:rPr>
              <a:t>2)Images and Diagrams</a:t>
            </a:r>
          </a:p>
          <a:p>
            <a:r>
              <a:rPr lang="en-US" dirty="0">
                <a:solidFill>
                  <a:schemeClr val="bg1"/>
                </a:solidFill>
              </a:rPr>
              <a:t>3)Video Tutorial</a:t>
            </a:r>
          </a:p>
          <a:p>
            <a:r>
              <a:rPr lang="en-US" dirty="0">
                <a:solidFill>
                  <a:schemeClr val="bg1"/>
                </a:solidFill>
              </a:rPr>
              <a:t>4)Live Demo</a:t>
            </a:r>
          </a:p>
        </p:txBody>
      </p:sp>
    </p:spTree>
    <p:extLst>
      <p:ext uri="{BB962C8B-B14F-4D97-AF65-F5344CB8AC3E}">
        <p14:creationId xmlns:p14="http://schemas.microsoft.com/office/powerpoint/2010/main" val="1689936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5922907" y="681578"/>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740453" y="694102"/>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
        <p:nvSpPr>
          <p:cNvPr id="7" name="Rectangle 6">
            <a:extLst>
              <a:ext uri="{FF2B5EF4-FFF2-40B4-BE49-F238E27FC236}">
                <a16:creationId xmlns:a16="http://schemas.microsoft.com/office/drawing/2014/main" id="{0440EFA1-FD5F-6948-91D3-FA11A652300A}"/>
              </a:ext>
            </a:extLst>
          </p:cNvPr>
          <p:cNvSpPr/>
          <p:nvPr/>
        </p:nvSpPr>
        <p:spPr>
          <a:xfrm>
            <a:off x="5207000" y="3231758"/>
            <a:ext cx="2768599" cy="1815882"/>
          </a:xfrm>
          <a:prstGeom prst="rect">
            <a:avLst/>
          </a:prstGeom>
        </p:spPr>
        <p:txBody>
          <a:bodyPr wrap="square">
            <a:spAutoFit/>
          </a:bodyPr>
          <a:lstStyle/>
          <a:p>
            <a:r>
              <a:rPr lang="en-US" dirty="0">
                <a:solidFill>
                  <a:schemeClr val="bg1"/>
                </a:solidFill>
              </a:rPr>
              <a:t>Level:  EASY</a:t>
            </a:r>
          </a:p>
          <a:p>
            <a:endParaRPr lang="en-US" dirty="0">
              <a:solidFill>
                <a:schemeClr val="bg1"/>
              </a:solidFill>
            </a:endParaRPr>
          </a:p>
          <a:p>
            <a:r>
              <a:rPr lang="en-US" dirty="0">
                <a:solidFill>
                  <a:schemeClr val="bg1"/>
                </a:solidFill>
              </a:rPr>
              <a:t>Computer is taking moves using AI but not smartly.</a:t>
            </a:r>
          </a:p>
          <a:p>
            <a:endParaRPr lang="en-US" dirty="0">
              <a:solidFill>
                <a:schemeClr val="bg1"/>
              </a:solidFill>
            </a:endParaRPr>
          </a:p>
          <a:p>
            <a:r>
              <a:rPr lang="en-US" dirty="0">
                <a:solidFill>
                  <a:schemeClr val="bg1"/>
                </a:solidFill>
              </a:rPr>
              <a:t>Algo used: Line /position wise on six different planes while checking for win/lose condition</a:t>
            </a:r>
          </a:p>
        </p:txBody>
      </p:sp>
      <p:sp>
        <p:nvSpPr>
          <p:cNvPr id="10" name="Rectangle 9">
            <a:extLst>
              <a:ext uri="{FF2B5EF4-FFF2-40B4-BE49-F238E27FC236}">
                <a16:creationId xmlns:a16="http://schemas.microsoft.com/office/drawing/2014/main" id="{3A0430CA-C280-9346-90AF-DBF2E2EE7E8E}"/>
              </a:ext>
            </a:extLst>
          </p:cNvPr>
          <p:cNvSpPr/>
          <p:nvPr/>
        </p:nvSpPr>
        <p:spPr>
          <a:xfrm>
            <a:off x="3037046" y="0"/>
            <a:ext cx="2926053" cy="307777"/>
          </a:xfrm>
          <a:prstGeom prst="rect">
            <a:avLst/>
          </a:prstGeom>
        </p:spPr>
        <p:txBody>
          <a:bodyPr wrap="square">
            <a:spAutoFit/>
          </a:bodyPr>
          <a:lstStyle/>
          <a:p>
            <a:r>
              <a:rPr lang="en-US" dirty="0">
                <a:solidFill>
                  <a:schemeClr val="bg1"/>
                </a:solidFill>
              </a:rPr>
              <a:t>3D TIC-TAC-TOE LEVEL-1</a:t>
            </a:r>
          </a:p>
        </p:txBody>
      </p:sp>
      <p:sp>
        <p:nvSpPr>
          <p:cNvPr id="11" name="Rectangle 10">
            <a:extLst>
              <a:ext uri="{FF2B5EF4-FFF2-40B4-BE49-F238E27FC236}">
                <a16:creationId xmlns:a16="http://schemas.microsoft.com/office/drawing/2014/main" id="{939187D8-1B2B-C444-A7A8-D421B73AD08A}"/>
              </a:ext>
            </a:extLst>
          </p:cNvPr>
          <p:cNvSpPr/>
          <p:nvPr/>
        </p:nvSpPr>
        <p:spPr>
          <a:xfrm>
            <a:off x="953297" y="3069719"/>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3057247" cy="307777"/>
          </a:xfrm>
          <a:prstGeom prst="rect">
            <a:avLst/>
          </a:prstGeom>
        </p:spPr>
        <p:txBody>
          <a:bodyPr wrap="none">
            <a:spAutoFit/>
          </a:bodyPr>
          <a:lstStyle/>
          <a:p>
            <a:r>
              <a:rPr lang="en-US" dirty="0">
                <a:solidFill>
                  <a:schemeClr val="bg1"/>
                </a:solidFill>
              </a:rPr>
              <a:t>TOOLS: HTML, CSS, JAVASCRIPT</a:t>
            </a:r>
          </a:p>
        </p:txBody>
      </p:sp>
      <p:sp>
        <p:nvSpPr>
          <p:cNvPr id="13" name="Rectangle 12">
            <a:extLst>
              <a:ext uri="{FF2B5EF4-FFF2-40B4-BE49-F238E27FC236}">
                <a16:creationId xmlns:a16="http://schemas.microsoft.com/office/drawing/2014/main" id="{1BFD8A66-4B37-414E-B40D-CEB4F3739C55}"/>
              </a:ext>
            </a:extLst>
          </p:cNvPr>
          <p:cNvSpPr/>
          <p:nvPr/>
        </p:nvSpPr>
        <p:spPr>
          <a:xfrm>
            <a:off x="968248" y="3600438"/>
            <a:ext cx="1816523" cy="738664"/>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6 diff planes</a:t>
            </a:r>
          </a:p>
          <a:p>
            <a:pPr algn="ctr"/>
            <a:r>
              <a:rPr lang="en-US" dirty="0">
                <a:solidFill>
                  <a:schemeClr val="bg1"/>
                </a:solidFill>
              </a:rPr>
              <a:t>Added sound effects</a:t>
            </a:r>
          </a:p>
        </p:txBody>
      </p:sp>
      <p:pic>
        <p:nvPicPr>
          <p:cNvPr id="17" name="Picture 16">
            <a:extLst>
              <a:ext uri="{FF2B5EF4-FFF2-40B4-BE49-F238E27FC236}">
                <a16:creationId xmlns:a16="http://schemas.microsoft.com/office/drawing/2014/main" id="{59D300E2-5D2A-6A4B-B21A-528D781814A3}"/>
              </a:ext>
            </a:extLst>
          </p:cNvPr>
          <p:cNvPicPr>
            <a:picLocks noChangeAspect="1"/>
          </p:cNvPicPr>
          <p:nvPr/>
        </p:nvPicPr>
        <p:blipFill rotWithShape="1">
          <a:blip r:embed="rId2"/>
          <a:srcRect b="3797"/>
          <a:stretch/>
        </p:blipFill>
        <p:spPr>
          <a:xfrm>
            <a:off x="4500072" y="381670"/>
            <a:ext cx="4182454" cy="2391833"/>
          </a:xfrm>
          <a:prstGeom prst="rect">
            <a:avLst/>
          </a:prstGeom>
        </p:spPr>
      </p:pic>
      <p:pic>
        <p:nvPicPr>
          <p:cNvPr id="4" name="Picture 3">
            <a:extLst>
              <a:ext uri="{FF2B5EF4-FFF2-40B4-BE49-F238E27FC236}">
                <a16:creationId xmlns:a16="http://schemas.microsoft.com/office/drawing/2014/main" id="{F9789464-AB34-254D-B486-C7904760714C}"/>
              </a:ext>
            </a:extLst>
          </p:cNvPr>
          <p:cNvPicPr>
            <a:picLocks noChangeAspect="1"/>
          </p:cNvPicPr>
          <p:nvPr/>
        </p:nvPicPr>
        <p:blipFill>
          <a:blip r:embed="rId3"/>
          <a:stretch>
            <a:fillRect/>
          </a:stretch>
        </p:blipFill>
        <p:spPr>
          <a:xfrm>
            <a:off x="187123" y="352746"/>
            <a:ext cx="4110527" cy="2440625"/>
          </a:xfrm>
          <a:prstGeom prst="rect">
            <a:avLst/>
          </a:prstGeom>
        </p:spPr>
      </p:pic>
    </p:spTree>
    <p:extLst>
      <p:ext uri="{BB962C8B-B14F-4D97-AF65-F5344CB8AC3E}">
        <p14:creationId xmlns:p14="http://schemas.microsoft.com/office/powerpoint/2010/main" val="329041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5922907" y="681578"/>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740453" y="694102"/>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7" name="Rectangle 6">
            <a:extLst>
              <a:ext uri="{FF2B5EF4-FFF2-40B4-BE49-F238E27FC236}">
                <a16:creationId xmlns:a16="http://schemas.microsoft.com/office/drawing/2014/main" id="{0440EFA1-FD5F-6948-91D3-FA11A652300A}"/>
              </a:ext>
            </a:extLst>
          </p:cNvPr>
          <p:cNvSpPr/>
          <p:nvPr/>
        </p:nvSpPr>
        <p:spPr>
          <a:xfrm>
            <a:off x="5207000" y="3231758"/>
            <a:ext cx="2768599" cy="1815882"/>
          </a:xfrm>
          <a:prstGeom prst="rect">
            <a:avLst/>
          </a:prstGeom>
        </p:spPr>
        <p:txBody>
          <a:bodyPr wrap="square">
            <a:spAutoFit/>
          </a:bodyPr>
          <a:lstStyle/>
          <a:p>
            <a:r>
              <a:rPr lang="en-US" dirty="0">
                <a:solidFill>
                  <a:schemeClr val="bg1"/>
                </a:solidFill>
              </a:rPr>
              <a:t>Level:  MEDIUM</a:t>
            </a:r>
          </a:p>
          <a:p>
            <a:endParaRPr lang="en-US" dirty="0">
              <a:solidFill>
                <a:schemeClr val="bg1"/>
              </a:solidFill>
            </a:endParaRPr>
          </a:p>
          <a:p>
            <a:r>
              <a:rPr lang="en-US" dirty="0">
                <a:solidFill>
                  <a:schemeClr val="bg1"/>
                </a:solidFill>
              </a:rPr>
              <a:t>Computer is taking moves using AI and is trying to play smartly.</a:t>
            </a:r>
          </a:p>
          <a:p>
            <a:endParaRPr lang="en-US" dirty="0">
              <a:solidFill>
                <a:schemeClr val="bg1"/>
              </a:solidFill>
            </a:endParaRPr>
          </a:p>
          <a:p>
            <a:r>
              <a:rPr lang="en-US" dirty="0">
                <a:solidFill>
                  <a:schemeClr val="bg1"/>
                </a:solidFill>
              </a:rPr>
              <a:t>Algo used: Random moves on six different planes while checking for win/lose condition</a:t>
            </a:r>
          </a:p>
        </p:txBody>
      </p:sp>
      <p:sp>
        <p:nvSpPr>
          <p:cNvPr id="10" name="Rectangle 9">
            <a:extLst>
              <a:ext uri="{FF2B5EF4-FFF2-40B4-BE49-F238E27FC236}">
                <a16:creationId xmlns:a16="http://schemas.microsoft.com/office/drawing/2014/main" id="{3A0430CA-C280-9346-90AF-DBF2E2EE7E8E}"/>
              </a:ext>
            </a:extLst>
          </p:cNvPr>
          <p:cNvSpPr/>
          <p:nvPr/>
        </p:nvSpPr>
        <p:spPr>
          <a:xfrm>
            <a:off x="3037046" y="0"/>
            <a:ext cx="2926053" cy="307777"/>
          </a:xfrm>
          <a:prstGeom prst="rect">
            <a:avLst/>
          </a:prstGeom>
        </p:spPr>
        <p:txBody>
          <a:bodyPr wrap="square">
            <a:spAutoFit/>
          </a:bodyPr>
          <a:lstStyle/>
          <a:p>
            <a:r>
              <a:rPr lang="en-US" dirty="0">
                <a:solidFill>
                  <a:schemeClr val="bg1"/>
                </a:solidFill>
              </a:rPr>
              <a:t>3D TIC-TAC-TOE- level-2</a:t>
            </a:r>
          </a:p>
        </p:txBody>
      </p:sp>
      <p:sp>
        <p:nvSpPr>
          <p:cNvPr id="11" name="Rectangle 10">
            <a:extLst>
              <a:ext uri="{FF2B5EF4-FFF2-40B4-BE49-F238E27FC236}">
                <a16:creationId xmlns:a16="http://schemas.microsoft.com/office/drawing/2014/main" id="{939187D8-1B2B-C444-A7A8-D421B73AD08A}"/>
              </a:ext>
            </a:extLst>
          </p:cNvPr>
          <p:cNvSpPr/>
          <p:nvPr/>
        </p:nvSpPr>
        <p:spPr>
          <a:xfrm>
            <a:off x="953297" y="3069719"/>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3057247" cy="307777"/>
          </a:xfrm>
          <a:prstGeom prst="rect">
            <a:avLst/>
          </a:prstGeom>
        </p:spPr>
        <p:txBody>
          <a:bodyPr wrap="none">
            <a:spAutoFit/>
          </a:bodyPr>
          <a:lstStyle/>
          <a:p>
            <a:r>
              <a:rPr lang="en-US" dirty="0">
                <a:solidFill>
                  <a:schemeClr val="bg1"/>
                </a:solidFill>
              </a:rPr>
              <a:t>TOOLS: HTML, CSS, JAVASCRIPT</a:t>
            </a:r>
          </a:p>
        </p:txBody>
      </p:sp>
      <p:sp>
        <p:nvSpPr>
          <p:cNvPr id="13" name="Rectangle 12">
            <a:extLst>
              <a:ext uri="{FF2B5EF4-FFF2-40B4-BE49-F238E27FC236}">
                <a16:creationId xmlns:a16="http://schemas.microsoft.com/office/drawing/2014/main" id="{1BFD8A66-4B37-414E-B40D-CEB4F3739C55}"/>
              </a:ext>
            </a:extLst>
          </p:cNvPr>
          <p:cNvSpPr/>
          <p:nvPr/>
        </p:nvSpPr>
        <p:spPr>
          <a:xfrm>
            <a:off x="968248" y="3600438"/>
            <a:ext cx="1816523" cy="738664"/>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6 diff planes</a:t>
            </a:r>
          </a:p>
          <a:p>
            <a:pPr algn="ctr"/>
            <a:r>
              <a:rPr lang="en-US" dirty="0">
                <a:solidFill>
                  <a:schemeClr val="bg1"/>
                </a:solidFill>
              </a:rPr>
              <a:t>Added sound effects</a:t>
            </a:r>
          </a:p>
        </p:txBody>
      </p:sp>
      <p:pic>
        <p:nvPicPr>
          <p:cNvPr id="8" name="Picture 7">
            <a:extLst>
              <a:ext uri="{FF2B5EF4-FFF2-40B4-BE49-F238E27FC236}">
                <a16:creationId xmlns:a16="http://schemas.microsoft.com/office/drawing/2014/main" id="{83EC5F99-3600-1747-8BE5-A06A91F1AD82}"/>
              </a:ext>
            </a:extLst>
          </p:cNvPr>
          <p:cNvPicPr>
            <a:picLocks noChangeAspect="1"/>
          </p:cNvPicPr>
          <p:nvPr/>
        </p:nvPicPr>
        <p:blipFill>
          <a:blip r:embed="rId2"/>
          <a:stretch>
            <a:fillRect/>
          </a:stretch>
        </p:blipFill>
        <p:spPr>
          <a:xfrm>
            <a:off x="269300" y="381670"/>
            <a:ext cx="4028350" cy="2391833"/>
          </a:xfrm>
          <a:prstGeom prst="rect">
            <a:avLst/>
          </a:prstGeom>
        </p:spPr>
      </p:pic>
      <p:pic>
        <p:nvPicPr>
          <p:cNvPr id="14" name="Picture 13">
            <a:extLst>
              <a:ext uri="{FF2B5EF4-FFF2-40B4-BE49-F238E27FC236}">
                <a16:creationId xmlns:a16="http://schemas.microsoft.com/office/drawing/2014/main" id="{2DF31A37-0FB9-5945-AA51-7CCC383A7661}"/>
              </a:ext>
            </a:extLst>
          </p:cNvPr>
          <p:cNvPicPr>
            <a:picLocks noChangeAspect="1"/>
          </p:cNvPicPr>
          <p:nvPr/>
        </p:nvPicPr>
        <p:blipFill>
          <a:blip r:embed="rId3"/>
          <a:stretch>
            <a:fillRect/>
          </a:stretch>
        </p:blipFill>
        <p:spPr>
          <a:xfrm>
            <a:off x="4577123" y="381670"/>
            <a:ext cx="4028351" cy="2383441"/>
          </a:xfrm>
          <a:prstGeom prst="rect">
            <a:avLst/>
          </a:prstGeom>
        </p:spPr>
      </p:pic>
    </p:spTree>
    <p:extLst>
      <p:ext uri="{BB962C8B-B14F-4D97-AF65-F5344CB8AC3E}">
        <p14:creationId xmlns:p14="http://schemas.microsoft.com/office/powerpoint/2010/main" val="1979050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6105647" y="692255"/>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740453" y="694102"/>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7" name="Rectangle 6">
            <a:extLst>
              <a:ext uri="{FF2B5EF4-FFF2-40B4-BE49-F238E27FC236}">
                <a16:creationId xmlns:a16="http://schemas.microsoft.com/office/drawing/2014/main" id="{0440EFA1-FD5F-6948-91D3-FA11A652300A}"/>
              </a:ext>
            </a:extLst>
          </p:cNvPr>
          <p:cNvSpPr/>
          <p:nvPr/>
        </p:nvSpPr>
        <p:spPr>
          <a:xfrm>
            <a:off x="4846350" y="3183324"/>
            <a:ext cx="3703892" cy="1815882"/>
          </a:xfrm>
          <a:prstGeom prst="rect">
            <a:avLst/>
          </a:prstGeom>
        </p:spPr>
        <p:txBody>
          <a:bodyPr wrap="square">
            <a:spAutoFit/>
          </a:bodyPr>
          <a:lstStyle/>
          <a:p>
            <a:r>
              <a:rPr lang="en-US" dirty="0">
                <a:solidFill>
                  <a:schemeClr val="bg1"/>
                </a:solidFill>
              </a:rPr>
              <a:t>Level:  UNBEATABLE</a:t>
            </a:r>
          </a:p>
          <a:p>
            <a:endParaRPr lang="en-US" dirty="0">
              <a:solidFill>
                <a:schemeClr val="bg1"/>
              </a:solidFill>
            </a:endParaRPr>
          </a:p>
          <a:p>
            <a:r>
              <a:rPr lang="en-US" dirty="0">
                <a:solidFill>
                  <a:schemeClr val="bg1"/>
                </a:solidFill>
              </a:rPr>
              <a:t>Computer is taking smart and optimized moves using AI </a:t>
            </a:r>
          </a:p>
          <a:p>
            <a:r>
              <a:rPr lang="en-US" dirty="0">
                <a:solidFill>
                  <a:schemeClr val="bg1"/>
                </a:solidFill>
              </a:rPr>
              <a:t>It’s playing intelligently.</a:t>
            </a:r>
          </a:p>
          <a:p>
            <a:endParaRPr lang="en-US" dirty="0">
              <a:solidFill>
                <a:schemeClr val="bg1"/>
              </a:solidFill>
            </a:endParaRPr>
          </a:p>
          <a:p>
            <a:r>
              <a:rPr lang="en-US" dirty="0">
                <a:solidFill>
                  <a:schemeClr val="bg1"/>
                </a:solidFill>
              </a:rPr>
              <a:t>Algo used: MINIMAX ALGO </a:t>
            </a:r>
          </a:p>
          <a:p>
            <a:r>
              <a:rPr lang="en-US" dirty="0">
                <a:solidFill>
                  <a:schemeClr val="bg1"/>
                </a:solidFill>
              </a:rPr>
              <a:t>moves on six different planes.</a:t>
            </a:r>
          </a:p>
        </p:txBody>
      </p:sp>
      <p:sp>
        <p:nvSpPr>
          <p:cNvPr id="10" name="Rectangle 9">
            <a:extLst>
              <a:ext uri="{FF2B5EF4-FFF2-40B4-BE49-F238E27FC236}">
                <a16:creationId xmlns:a16="http://schemas.microsoft.com/office/drawing/2014/main" id="{3A0430CA-C280-9346-90AF-DBF2E2EE7E8E}"/>
              </a:ext>
            </a:extLst>
          </p:cNvPr>
          <p:cNvSpPr/>
          <p:nvPr/>
        </p:nvSpPr>
        <p:spPr>
          <a:xfrm>
            <a:off x="3037046" y="0"/>
            <a:ext cx="2926053" cy="307777"/>
          </a:xfrm>
          <a:prstGeom prst="rect">
            <a:avLst/>
          </a:prstGeom>
        </p:spPr>
        <p:txBody>
          <a:bodyPr wrap="square">
            <a:spAutoFit/>
          </a:bodyPr>
          <a:lstStyle/>
          <a:p>
            <a:r>
              <a:rPr lang="en-US" dirty="0">
                <a:solidFill>
                  <a:schemeClr val="bg1"/>
                </a:solidFill>
              </a:rPr>
              <a:t>3D UNBEATABLE  TIC-TAC-TOE</a:t>
            </a:r>
          </a:p>
        </p:txBody>
      </p:sp>
      <p:sp>
        <p:nvSpPr>
          <p:cNvPr id="11" name="Rectangle 10">
            <a:extLst>
              <a:ext uri="{FF2B5EF4-FFF2-40B4-BE49-F238E27FC236}">
                <a16:creationId xmlns:a16="http://schemas.microsoft.com/office/drawing/2014/main" id="{939187D8-1B2B-C444-A7A8-D421B73AD08A}"/>
              </a:ext>
            </a:extLst>
          </p:cNvPr>
          <p:cNvSpPr/>
          <p:nvPr/>
        </p:nvSpPr>
        <p:spPr>
          <a:xfrm>
            <a:off x="953297" y="3069719"/>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3057247" cy="307777"/>
          </a:xfrm>
          <a:prstGeom prst="rect">
            <a:avLst/>
          </a:prstGeom>
        </p:spPr>
        <p:txBody>
          <a:bodyPr wrap="none">
            <a:spAutoFit/>
          </a:bodyPr>
          <a:lstStyle/>
          <a:p>
            <a:r>
              <a:rPr lang="en-US" dirty="0">
                <a:solidFill>
                  <a:schemeClr val="bg1"/>
                </a:solidFill>
              </a:rPr>
              <a:t>TOOLS: HTML, CSS, JAVASCRIPT</a:t>
            </a:r>
          </a:p>
        </p:txBody>
      </p:sp>
      <p:sp>
        <p:nvSpPr>
          <p:cNvPr id="13" name="Rectangle 12">
            <a:extLst>
              <a:ext uri="{FF2B5EF4-FFF2-40B4-BE49-F238E27FC236}">
                <a16:creationId xmlns:a16="http://schemas.microsoft.com/office/drawing/2014/main" id="{1BFD8A66-4B37-414E-B40D-CEB4F3739C55}"/>
              </a:ext>
            </a:extLst>
          </p:cNvPr>
          <p:cNvSpPr/>
          <p:nvPr/>
        </p:nvSpPr>
        <p:spPr>
          <a:xfrm>
            <a:off x="968248" y="3600438"/>
            <a:ext cx="1816523" cy="738664"/>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6 diff planes</a:t>
            </a:r>
          </a:p>
          <a:p>
            <a:pPr algn="ctr"/>
            <a:r>
              <a:rPr lang="en-US" dirty="0">
                <a:solidFill>
                  <a:schemeClr val="bg1"/>
                </a:solidFill>
              </a:rPr>
              <a:t>Added sound effects</a:t>
            </a:r>
          </a:p>
        </p:txBody>
      </p:sp>
      <p:pic>
        <p:nvPicPr>
          <p:cNvPr id="4" name="Picture 3">
            <a:extLst>
              <a:ext uri="{FF2B5EF4-FFF2-40B4-BE49-F238E27FC236}">
                <a16:creationId xmlns:a16="http://schemas.microsoft.com/office/drawing/2014/main" id="{8592273D-E965-7844-B417-1F084B5AC596}"/>
              </a:ext>
            </a:extLst>
          </p:cNvPr>
          <p:cNvPicPr>
            <a:picLocks noChangeAspect="1"/>
          </p:cNvPicPr>
          <p:nvPr/>
        </p:nvPicPr>
        <p:blipFill>
          <a:blip r:embed="rId2"/>
          <a:stretch>
            <a:fillRect/>
          </a:stretch>
        </p:blipFill>
        <p:spPr>
          <a:xfrm>
            <a:off x="233109" y="381670"/>
            <a:ext cx="4170297" cy="2383441"/>
          </a:xfrm>
          <a:prstGeom prst="rect">
            <a:avLst/>
          </a:prstGeom>
        </p:spPr>
      </p:pic>
      <p:pic>
        <p:nvPicPr>
          <p:cNvPr id="15" name="Picture 14">
            <a:extLst>
              <a:ext uri="{FF2B5EF4-FFF2-40B4-BE49-F238E27FC236}">
                <a16:creationId xmlns:a16="http://schemas.microsoft.com/office/drawing/2014/main" id="{B108E5AA-5E17-524A-A364-F774CF83597F}"/>
              </a:ext>
            </a:extLst>
          </p:cNvPr>
          <p:cNvPicPr>
            <a:picLocks noChangeAspect="1"/>
          </p:cNvPicPr>
          <p:nvPr/>
        </p:nvPicPr>
        <p:blipFill>
          <a:blip r:embed="rId3"/>
          <a:stretch>
            <a:fillRect/>
          </a:stretch>
        </p:blipFill>
        <p:spPr>
          <a:xfrm>
            <a:off x="4559843" y="406953"/>
            <a:ext cx="4121052" cy="2358158"/>
          </a:xfrm>
          <a:prstGeom prst="rect">
            <a:avLst/>
          </a:prstGeom>
        </p:spPr>
      </p:pic>
    </p:spTree>
    <p:extLst>
      <p:ext uri="{BB962C8B-B14F-4D97-AF65-F5344CB8AC3E}">
        <p14:creationId xmlns:p14="http://schemas.microsoft.com/office/powerpoint/2010/main" val="2694800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ouble Bracket 5">
            <a:extLst>
              <a:ext uri="{FF2B5EF4-FFF2-40B4-BE49-F238E27FC236}">
                <a16:creationId xmlns:a16="http://schemas.microsoft.com/office/drawing/2014/main" id="{BA940473-003D-2A4E-A7DB-CDE44EE3C48E}"/>
              </a:ext>
            </a:extLst>
          </p:cNvPr>
          <p:cNvSpPr/>
          <p:nvPr/>
        </p:nvSpPr>
        <p:spPr>
          <a:xfrm rot="16200000">
            <a:off x="6105647" y="692255"/>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id="{51FD5D85-5813-9B4F-9926-E62EDD1C2618}"/>
              </a:ext>
            </a:extLst>
          </p:cNvPr>
          <p:cNvSpPr/>
          <p:nvPr/>
        </p:nvSpPr>
        <p:spPr>
          <a:xfrm rot="16200000">
            <a:off x="1740453" y="694102"/>
            <a:ext cx="971304" cy="3673118"/>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62107D4-BF4C-C04A-B988-7C95170C4B2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7" name="Rectangle 6">
            <a:extLst>
              <a:ext uri="{FF2B5EF4-FFF2-40B4-BE49-F238E27FC236}">
                <a16:creationId xmlns:a16="http://schemas.microsoft.com/office/drawing/2014/main" id="{0440EFA1-FD5F-6948-91D3-FA11A652300A}"/>
              </a:ext>
            </a:extLst>
          </p:cNvPr>
          <p:cNvSpPr/>
          <p:nvPr/>
        </p:nvSpPr>
        <p:spPr>
          <a:xfrm>
            <a:off x="4846350" y="3221435"/>
            <a:ext cx="3703892" cy="1169551"/>
          </a:xfrm>
          <a:prstGeom prst="rect">
            <a:avLst/>
          </a:prstGeom>
        </p:spPr>
        <p:txBody>
          <a:bodyPr wrap="square">
            <a:spAutoFit/>
          </a:bodyPr>
          <a:lstStyle/>
          <a:p>
            <a:r>
              <a:rPr lang="en-US" dirty="0">
                <a:solidFill>
                  <a:schemeClr val="bg1"/>
                </a:solidFill>
              </a:rPr>
              <a:t>Level:  2-PLAYER</a:t>
            </a:r>
          </a:p>
          <a:p>
            <a:endParaRPr lang="en-US" dirty="0">
              <a:solidFill>
                <a:schemeClr val="bg1"/>
              </a:solidFill>
            </a:endParaRPr>
          </a:p>
          <a:p>
            <a:r>
              <a:rPr lang="en-US" dirty="0">
                <a:solidFill>
                  <a:schemeClr val="bg1"/>
                </a:solidFill>
              </a:rPr>
              <a:t>2-player can play the game.</a:t>
            </a:r>
          </a:p>
          <a:p>
            <a:endParaRPr lang="en-US" dirty="0">
              <a:solidFill>
                <a:schemeClr val="bg1"/>
              </a:solidFill>
            </a:endParaRPr>
          </a:p>
          <a:p>
            <a:r>
              <a:rPr lang="en-US" dirty="0">
                <a:solidFill>
                  <a:schemeClr val="bg1"/>
                </a:solidFill>
              </a:rPr>
              <a:t>Algo used: moves on six different planes.</a:t>
            </a:r>
          </a:p>
        </p:txBody>
      </p:sp>
      <p:sp>
        <p:nvSpPr>
          <p:cNvPr id="10" name="Rectangle 9">
            <a:extLst>
              <a:ext uri="{FF2B5EF4-FFF2-40B4-BE49-F238E27FC236}">
                <a16:creationId xmlns:a16="http://schemas.microsoft.com/office/drawing/2014/main" id="{3A0430CA-C280-9346-90AF-DBF2E2EE7E8E}"/>
              </a:ext>
            </a:extLst>
          </p:cNvPr>
          <p:cNvSpPr/>
          <p:nvPr/>
        </p:nvSpPr>
        <p:spPr>
          <a:xfrm>
            <a:off x="3037046" y="0"/>
            <a:ext cx="2926053" cy="307777"/>
          </a:xfrm>
          <a:prstGeom prst="rect">
            <a:avLst/>
          </a:prstGeom>
        </p:spPr>
        <p:txBody>
          <a:bodyPr wrap="square">
            <a:spAutoFit/>
          </a:bodyPr>
          <a:lstStyle/>
          <a:p>
            <a:r>
              <a:rPr lang="en-US" dirty="0">
                <a:solidFill>
                  <a:schemeClr val="bg1"/>
                </a:solidFill>
              </a:rPr>
              <a:t>3D TIC-TAC-TOE. 2-player</a:t>
            </a:r>
          </a:p>
        </p:txBody>
      </p:sp>
      <p:sp>
        <p:nvSpPr>
          <p:cNvPr id="11" name="Rectangle 10">
            <a:extLst>
              <a:ext uri="{FF2B5EF4-FFF2-40B4-BE49-F238E27FC236}">
                <a16:creationId xmlns:a16="http://schemas.microsoft.com/office/drawing/2014/main" id="{939187D8-1B2B-C444-A7A8-D421B73AD08A}"/>
              </a:ext>
            </a:extLst>
          </p:cNvPr>
          <p:cNvSpPr/>
          <p:nvPr/>
        </p:nvSpPr>
        <p:spPr>
          <a:xfrm>
            <a:off x="953297" y="3069719"/>
            <a:ext cx="2294218" cy="307777"/>
          </a:xfrm>
          <a:prstGeom prst="rect">
            <a:avLst/>
          </a:prstGeom>
        </p:spPr>
        <p:txBody>
          <a:bodyPr wrap="none">
            <a:spAutoFit/>
          </a:bodyPr>
          <a:lstStyle/>
          <a:p>
            <a:pPr algn="ctr"/>
            <a:r>
              <a:rPr lang="en-US" dirty="0">
                <a:solidFill>
                  <a:schemeClr val="bg1"/>
                </a:solidFill>
              </a:rPr>
              <a:t>Choosing between options</a:t>
            </a:r>
          </a:p>
        </p:txBody>
      </p:sp>
      <p:sp>
        <p:nvSpPr>
          <p:cNvPr id="12" name="Rectangle 11">
            <a:extLst>
              <a:ext uri="{FF2B5EF4-FFF2-40B4-BE49-F238E27FC236}">
                <a16:creationId xmlns:a16="http://schemas.microsoft.com/office/drawing/2014/main" id="{64180E4A-B1F7-C445-B9C2-38B1EA536DDF}"/>
              </a:ext>
            </a:extLst>
          </p:cNvPr>
          <p:cNvSpPr/>
          <p:nvPr/>
        </p:nvSpPr>
        <p:spPr>
          <a:xfrm>
            <a:off x="233109" y="4707783"/>
            <a:ext cx="3057247" cy="307777"/>
          </a:xfrm>
          <a:prstGeom prst="rect">
            <a:avLst/>
          </a:prstGeom>
        </p:spPr>
        <p:txBody>
          <a:bodyPr wrap="none">
            <a:spAutoFit/>
          </a:bodyPr>
          <a:lstStyle/>
          <a:p>
            <a:r>
              <a:rPr lang="en-US" dirty="0">
                <a:solidFill>
                  <a:schemeClr val="bg1"/>
                </a:solidFill>
              </a:rPr>
              <a:t>TOOLS: HTML, CSS, JAVASCRIPT</a:t>
            </a:r>
          </a:p>
        </p:txBody>
      </p:sp>
      <p:sp>
        <p:nvSpPr>
          <p:cNvPr id="13" name="Rectangle 12">
            <a:extLst>
              <a:ext uri="{FF2B5EF4-FFF2-40B4-BE49-F238E27FC236}">
                <a16:creationId xmlns:a16="http://schemas.microsoft.com/office/drawing/2014/main" id="{1BFD8A66-4B37-414E-B40D-CEB4F3739C55}"/>
              </a:ext>
            </a:extLst>
          </p:cNvPr>
          <p:cNvSpPr/>
          <p:nvPr/>
        </p:nvSpPr>
        <p:spPr>
          <a:xfrm>
            <a:off x="968248" y="3600438"/>
            <a:ext cx="1816523" cy="738664"/>
          </a:xfrm>
          <a:prstGeom prst="rect">
            <a:avLst/>
          </a:prstGeom>
        </p:spPr>
        <p:txBody>
          <a:bodyPr wrap="none">
            <a:spAutoFit/>
          </a:bodyPr>
          <a:lstStyle/>
          <a:p>
            <a:pPr algn="ctr"/>
            <a:r>
              <a:rPr lang="en-US" dirty="0">
                <a:solidFill>
                  <a:schemeClr val="bg1"/>
                </a:solidFill>
              </a:rPr>
              <a:t>Special Feature:</a:t>
            </a:r>
          </a:p>
          <a:p>
            <a:pPr algn="ctr"/>
            <a:r>
              <a:rPr lang="en-US" dirty="0">
                <a:solidFill>
                  <a:schemeClr val="bg1"/>
                </a:solidFill>
              </a:rPr>
              <a:t>6 diff planes</a:t>
            </a:r>
          </a:p>
          <a:p>
            <a:pPr algn="ctr"/>
            <a:r>
              <a:rPr lang="en-US" dirty="0">
                <a:solidFill>
                  <a:schemeClr val="bg1"/>
                </a:solidFill>
              </a:rPr>
              <a:t>Added sound effects</a:t>
            </a:r>
          </a:p>
        </p:txBody>
      </p:sp>
      <p:pic>
        <p:nvPicPr>
          <p:cNvPr id="8" name="Picture 7">
            <a:extLst>
              <a:ext uri="{FF2B5EF4-FFF2-40B4-BE49-F238E27FC236}">
                <a16:creationId xmlns:a16="http://schemas.microsoft.com/office/drawing/2014/main" id="{00864878-0025-3D48-AC7F-BF97B93ACF18}"/>
              </a:ext>
            </a:extLst>
          </p:cNvPr>
          <p:cNvPicPr>
            <a:picLocks noChangeAspect="1"/>
          </p:cNvPicPr>
          <p:nvPr/>
        </p:nvPicPr>
        <p:blipFill>
          <a:blip r:embed="rId2"/>
          <a:stretch>
            <a:fillRect/>
          </a:stretch>
        </p:blipFill>
        <p:spPr>
          <a:xfrm>
            <a:off x="4500072" y="381670"/>
            <a:ext cx="4526062" cy="2366753"/>
          </a:xfrm>
          <a:prstGeom prst="rect">
            <a:avLst/>
          </a:prstGeom>
        </p:spPr>
      </p:pic>
      <p:pic>
        <p:nvPicPr>
          <p:cNvPr id="17" name="Picture 16">
            <a:extLst>
              <a:ext uri="{FF2B5EF4-FFF2-40B4-BE49-F238E27FC236}">
                <a16:creationId xmlns:a16="http://schemas.microsoft.com/office/drawing/2014/main" id="{EE775205-8D8D-8E4B-BB8A-C142224F6D9D}"/>
              </a:ext>
            </a:extLst>
          </p:cNvPr>
          <p:cNvPicPr>
            <a:picLocks noChangeAspect="1"/>
          </p:cNvPicPr>
          <p:nvPr/>
        </p:nvPicPr>
        <p:blipFill>
          <a:blip r:embed="rId3"/>
          <a:stretch>
            <a:fillRect/>
          </a:stretch>
        </p:blipFill>
        <p:spPr>
          <a:xfrm>
            <a:off x="74655" y="381670"/>
            <a:ext cx="4314606" cy="2373033"/>
          </a:xfrm>
          <a:prstGeom prst="rect">
            <a:avLst/>
          </a:prstGeom>
        </p:spPr>
      </p:pic>
    </p:spTree>
    <p:extLst>
      <p:ext uri="{BB962C8B-B14F-4D97-AF65-F5344CB8AC3E}">
        <p14:creationId xmlns:p14="http://schemas.microsoft.com/office/powerpoint/2010/main" val="1600015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35000">
              <a:srgbClr val="0F264C"/>
            </a:gs>
            <a:gs pos="90000">
              <a:srgbClr val="251047"/>
            </a:gs>
            <a:gs pos="97000">
              <a:srgbClr val="7D2A99"/>
            </a:gs>
          </a:gsLst>
          <a:lin ang="8100019" scaled="0"/>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BBE33E-0354-DB46-AAD1-CCFE74B67D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3" name="Rectangle 2">
            <a:extLst>
              <a:ext uri="{FF2B5EF4-FFF2-40B4-BE49-F238E27FC236}">
                <a16:creationId xmlns:a16="http://schemas.microsoft.com/office/drawing/2014/main" id="{87F1BBC1-67F5-EA4C-9272-13D0362360A5}"/>
              </a:ext>
            </a:extLst>
          </p:cNvPr>
          <p:cNvSpPr/>
          <p:nvPr/>
        </p:nvSpPr>
        <p:spPr>
          <a:xfrm>
            <a:off x="129320" y="552918"/>
            <a:ext cx="8885359" cy="4955203"/>
          </a:xfrm>
          <a:prstGeom prst="rect">
            <a:avLst/>
          </a:prstGeom>
        </p:spPr>
        <p:txBody>
          <a:bodyPr wrap="square">
            <a:spAutoFit/>
          </a:bodyPr>
          <a:lstStyle/>
          <a:p>
            <a:pPr algn="just"/>
            <a:r>
              <a:rPr lang="en-US" sz="1200" dirty="0" err="1">
                <a:solidFill>
                  <a:schemeClr val="bg1"/>
                </a:solidFill>
                <a:latin typeface="Arial" panose="020B0604020202020204" pitchFamily="34" charset="0"/>
              </a:rPr>
              <a:t>i</a:t>
            </a:r>
            <a:r>
              <a:rPr lang="en-US" sz="1200" dirty="0">
                <a:solidFill>
                  <a:schemeClr val="bg1"/>
                </a:solidFill>
                <a:latin typeface="Arial" panose="020B0604020202020204" pitchFamily="34" charset="0"/>
              </a:rPr>
              <a:t>) Made a game algorithm which allows the user to play 2d Tic-tac-toe, in two-player mode using basic algorithms.</a:t>
            </a:r>
            <a:endParaRPr lang="en-US" sz="1200" dirty="0">
              <a:solidFill>
                <a:schemeClr val="bg1"/>
              </a:solidFill>
            </a:endParaRPr>
          </a:p>
          <a:p>
            <a:pPr algn="just"/>
            <a:br>
              <a:rPr lang="en-US" sz="1200" dirty="0">
                <a:solidFill>
                  <a:schemeClr val="bg1"/>
                </a:solidFill>
              </a:rPr>
            </a:br>
            <a:r>
              <a:rPr lang="en-US" sz="1200" dirty="0">
                <a:solidFill>
                  <a:schemeClr val="bg1"/>
                </a:solidFill>
                <a:latin typeface="Arial" panose="020B0604020202020204" pitchFamily="34" charset="0"/>
              </a:rPr>
              <a:t>ii) Design the algorithm to make a computer to move in place of one player. We have done it in three Versions:</a:t>
            </a:r>
            <a:endParaRPr lang="en-US" sz="1200" dirty="0">
              <a:solidFill>
                <a:schemeClr val="bg1"/>
              </a:solidFill>
            </a:endParaRPr>
          </a:p>
          <a:p>
            <a:pPr marL="457200" algn="just"/>
            <a:r>
              <a:rPr lang="en-US" sz="1200" dirty="0">
                <a:solidFill>
                  <a:schemeClr val="bg1"/>
                </a:solidFill>
                <a:latin typeface="Arial" panose="020B0604020202020204" pitchFamily="34" charset="0"/>
              </a:rPr>
              <a:t>1)In the first version, we have used simple logic of move using JavaScript as backend &amp; HTML/CSS in its frontend (i.e. making random moves) for our computer as level 1 of the game.</a:t>
            </a:r>
            <a:endParaRPr lang="en-US" sz="1200" dirty="0">
              <a:solidFill>
                <a:schemeClr val="bg1"/>
              </a:solidFill>
            </a:endParaRPr>
          </a:p>
          <a:p>
            <a:pPr marL="457200" algn="just"/>
            <a:r>
              <a:rPr lang="en-US" sz="1200" dirty="0">
                <a:solidFill>
                  <a:schemeClr val="bg1"/>
                </a:solidFill>
                <a:latin typeface="Arial" panose="020B0604020202020204" pitchFamily="34" charset="0"/>
              </a:rPr>
              <a:t> 2)In the second version, we have designed a CSS based computer move which makes our algorithm unique and different &amp; difficult from level 1.</a:t>
            </a:r>
            <a:endParaRPr lang="en-US" sz="1200" dirty="0">
              <a:solidFill>
                <a:schemeClr val="bg1"/>
              </a:solidFill>
            </a:endParaRPr>
          </a:p>
          <a:p>
            <a:pPr marL="457200" algn="just"/>
            <a:r>
              <a:rPr lang="en-US" sz="1200" dirty="0">
                <a:solidFill>
                  <a:schemeClr val="bg1"/>
                </a:solidFill>
                <a:latin typeface="Arial" panose="020B0604020202020204" pitchFamily="34" charset="0"/>
              </a:rPr>
              <a:t>3) In the third version, we have used the popular “minimax algorithm” to implement our level 3 of the game. We have made some functions to get board value and change the index using the id of the table; here we use JavaScript for backend development &amp; HTML/CSS for frontend.</a:t>
            </a:r>
            <a:endParaRPr lang="en-US" sz="1200" dirty="0">
              <a:solidFill>
                <a:schemeClr val="bg1"/>
              </a:solidFill>
            </a:endParaRPr>
          </a:p>
          <a:p>
            <a:pPr algn="just"/>
            <a:br>
              <a:rPr lang="en-US" sz="1200" dirty="0">
                <a:solidFill>
                  <a:schemeClr val="bg1"/>
                </a:solidFill>
              </a:rPr>
            </a:br>
            <a:r>
              <a:rPr lang="en-US" sz="1200" dirty="0">
                <a:solidFill>
                  <a:schemeClr val="bg1"/>
                </a:solidFill>
                <a:latin typeface="Arial" panose="020B0604020202020204" pitchFamily="34" charset="0"/>
              </a:rPr>
              <a:t>iii) Design the next level of the game, we have taken reference from level 3 of tic-tac-toe to design the six faces using a table and providing these table id to the backend to render the changes during the game. We have made a board as a variable to define all the faces of cubes and do change in it with help of </a:t>
            </a:r>
            <a:r>
              <a:rPr lang="en-US" sz="1200" dirty="0" err="1">
                <a:solidFill>
                  <a:schemeClr val="bg1"/>
                </a:solidFill>
                <a:latin typeface="Arial" panose="020B0604020202020204" pitchFamily="34" charset="0"/>
              </a:rPr>
              <a:t>bS</a:t>
            </a:r>
            <a:r>
              <a:rPr lang="en-US" sz="1200" dirty="0">
                <a:solidFill>
                  <a:schemeClr val="bg1"/>
                </a:solidFill>
                <a:latin typeface="Arial" panose="020B0604020202020204" pitchFamily="34" charset="0"/>
              </a:rPr>
              <a:t> array which enables the board to follow the rule of the game during the change in values of a plane.</a:t>
            </a:r>
            <a:endParaRPr lang="en-US" sz="1200" dirty="0">
              <a:solidFill>
                <a:schemeClr val="bg1"/>
              </a:solidFill>
            </a:endParaRPr>
          </a:p>
          <a:p>
            <a:pPr marL="457200" algn="just"/>
            <a:r>
              <a:rPr lang="en-US" sz="1200" dirty="0">
                <a:solidFill>
                  <a:schemeClr val="bg1"/>
                </a:solidFill>
                <a:latin typeface="Arial" panose="020B0604020202020204" pitchFamily="34" charset="0"/>
              </a:rPr>
              <a:t>1) In the next step, we design an algorithm to make the computer move just seeing win/lose condition and move sequentially and implement using JavaScript. Here our computer move is made by calling the best move function. </a:t>
            </a:r>
            <a:endParaRPr lang="en-US" sz="1200" dirty="0">
              <a:solidFill>
                <a:schemeClr val="bg1"/>
              </a:solidFill>
            </a:endParaRPr>
          </a:p>
          <a:p>
            <a:pPr marL="457200" algn="just"/>
            <a:r>
              <a:rPr lang="en-US" sz="1200" dirty="0">
                <a:solidFill>
                  <a:schemeClr val="bg1"/>
                </a:solidFill>
                <a:latin typeface="Arial" panose="020B0604020202020204" pitchFamily="34" charset="0"/>
              </a:rPr>
              <a:t>2) Increasing the level of difficulty we made our computer to move in a random manner using random ()/random. Fixed () etc. and made level 2 of the project.</a:t>
            </a:r>
            <a:endParaRPr lang="en-US" sz="1200" dirty="0">
              <a:solidFill>
                <a:schemeClr val="bg1"/>
              </a:solidFill>
            </a:endParaRPr>
          </a:p>
          <a:p>
            <a:pPr marL="457200" algn="just"/>
            <a:r>
              <a:rPr lang="en-US" sz="1200" dirty="0">
                <a:solidFill>
                  <a:schemeClr val="bg1"/>
                </a:solidFill>
                <a:latin typeface="Arial" panose="020B0604020202020204" pitchFamily="34" charset="0"/>
              </a:rPr>
              <a:t> </a:t>
            </a:r>
            <a:endParaRPr lang="en-US" sz="1200" dirty="0">
              <a:solidFill>
                <a:schemeClr val="bg1"/>
              </a:solidFill>
            </a:endParaRPr>
          </a:p>
          <a:p>
            <a:pPr marL="457200" algn="just"/>
            <a:r>
              <a:rPr lang="en-US" sz="1200" dirty="0">
                <a:solidFill>
                  <a:schemeClr val="bg1"/>
                </a:solidFill>
                <a:latin typeface="Arial" panose="020B0604020202020204" pitchFamily="34" charset="0"/>
              </a:rPr>
              <a:t>3) In our final version of our project we have made an algorithm that makes our computer to make smart moves in our designed game. Here we take analysis and then taking reference to the “minimax algorithm” we have developed our final AI algorithm &amp; implement using JavaScript. For the completion of this phase, we have to undergo multiple testing &amp; debugging phases to make our algorithm unbeatable.</a:t>
            </a:r>
            <a:endParaRPr lang="en-US" sz="1200" dirty="0">
              <a:solidFill>
                <a:schemeClr val="bg1"/>
              </a:solidFill>
            </a:endParaRPr>
          </a:p>
          <a:p>
            <a:br>
              <a:rPr lang="en-US" sz="1200" dirty="0">
                <a:solidFill>
                  <a:schemeClr val="bg1"/>
                </a:solidFill>
              </a:rPr>
            </a:br>
            <a:endParaRPr lang="en-US" sz="1200" dirty="0">
              <a:solidFill>
                <a:schemeClr val="bg1"/>
              </a:solidFill>
            </a:endParaRPr>
          </a:p>
        </p:txBody>
      </p:sp>
      <p:sp>
        <p:nvSpPr>
          <p:cNvPr id="11" name="Rectangle 10">
            <a:extLst>
              <a:ext uri="{FF2B5EF4-FFF2-40B4-BE49-F238E27FC236}">
                <a16:creationId xmlns:a16="http://schemas.microsoft.com/office/drawing/2014/main" id="{FCA799AD-3A86-B642-92FA-7AEAE7E87120}"/>
              </a:ext>
            </a:extLst>
          </p:cNvPr>
          <p:cNvSpPr/>
          <p:nvPr/>
        </p:nvSpPr>
        <p:spPr>
          <a:xfrm>
            <a:off x="2771806" y="0"/>
            <a:ext cx="3443571" cy="584775"/>
          </a:xfrm>
          <a:prstGeom prst="rect">
            <a:avLst/>
          </a:prstGeom>
        </p:spPr>
        <p:txBody>
          <a:bodyPr wrap="none">
            <a:spAutoFit/>
          </a:bodyPr>
          <a:lstStyle/>
          <a:p>
            <a:r>
              <a:rPr lang="en-US" sz="3200" dirty="0">
                <a:solidFill>
                  <a:schemeClr val="bg1"/>
                </a:solidFill>
              </a:rPr>
              <a:t>FUNCTIONALITY</a:t>
            </a:r>
          </a:p>
        </p:txBody>
      </p:sp>
    </p:spTree>
    <p:extLst>
      <p:ext uri="{BB962C8B-B14F-4D97-AF65-F5344CB8AC3E}">
        <p14:creationId xmlns:p14="http://schemas.microsoft.com/office/powerpoint/2010/main" val="1670234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28"/>
          <p:cNvSpPr txBox="1">
            <a:spLocks noGrp="1"/>
          </p:cNvSpPr>
          <p:nvPr>
            <p:ph type="title"/>
          </p:nvPr>
        </p:nvSpPr>
        <p:spPr>
          <a:xfrm>
            <a:off x="1315500" y="553699"/>
            <a:ext cx="6513000" cy="620400"/>
          </a:xfrm>
          <a:prstGeom prst="rect">
            <a:avLst/>
          </a:prstGeom>
        </p:spPr>
        <p:txBody>
          <a:bodyPr spcFirstLastPara="1" wrap="square" lIns="0" tIns="0" rIns="0" bIns="0" anchor="b" anchorCtr="0">
            <a:noAutofit/>
          </a:bodyPr>
          <a:lstStyle/>
          <a:p>
            <a:pPr lvl="0"/>
            <a:r>
              <a:rPr lang="en" dirty="0"/>
              <a:t>VIEW OUR PROJECT:</a:t>
            </a:r>
            <a:endParaRPr dirty="0"/>
          </a:p>
        </p:txBody>
      </p:sp>
      <p:sp>
        <p:nvSpPr>
          <p:cNvPr id="903" name="Google Shape;903;p28"/>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7" name="TextBox 6">
            <a:extLst>
              <a:ext uri="{FF2B5EF4-FFF2-40B4-BE49-F238E27FC236}">
                <a16:creationId xmlns:a16="http://schemas.microsoft.com/office/drawing/2014/main" id="{3E3D96F7-F419-C944-8965-536FDB6636C2}"/>
              </a:ext>
            </a:extLst>
          </p:cNvPr>
          <p:cNvSpPr txBox="1"/>
          <p:nvPr/>
        </p:nvSpPr>
        <p:spPr>
          <a:xfrm>
            <a:off x="1315500" y="1845733"/>
            <a:ext cx="6880233" cy="1046440"/>
          </a:xfrm>
          <a:prstGeom prst="rect">
            <a:avLst/>
          </a:prstGeom>
          <a:noFill/>
        </p:spPr>
        <p:txBody>
          <a:bodyPr wrap="square" rtlCol="0">
            <a:spAutoFit/>
          </a:bodyPr>
          <a:lstStyle/>
          <a:p>
            <a:r>
              <a:rPr lang="en-US" sz="2400" dirty="0">
                <a:solidFill>
                  <a:schemeClr val="bg1"/>
                </a:solidFill>
              </a:rPr>
              <a:t>GITHUB:     </a:t>
            </a:r>
            <a:r>
              <a:rPr lang="en-US" dirty="0">
                <a:hlinkClick r:id="rId3"/>
              </a:rPr>
              <a:t>https://github.com/perseverance-20/perseverance-20.github.io</a:t>
            </a:r>
            <a:endParaRPr lang="en-US" dirty="0"/>
          </a:p>
          <a:p>
            <a:endParaRPr lang="en-US" dirty="0"/>
          </a:p>
          <a:p>
            <a:r>
              <a:rPr lang="en-US" sz="2400" dirty="0">
                <a:solidFill>
                  <a:schemeClr val="bg1"/>
                </a:solidFill>
              </a:rPr>
              <a:t>WEBSITE:  </a:t>
            </a:r>
            <a:r>
              <a:rPr lang="en-US" dirty="0">
                <a:hlinkClick r:id="rId4"/>
              </a:rPr>
              <a:t>https://perseverance-20.github.io/</a:t>
            </a:r>
            <a:endParaRPr lang="en-US" dirty="0"/>
          </a:p>
        </p:txBody>
      </p:sp>
      <p:sp>
        <p:nvSpPr>
          <p:cNvPr id="9" name="Rectangle 8">
            <a:extLst>
              <a:ext uri="{FF2B5EF4-FFF2-40B4-BE49-F238E27FC236}">
                <a16:creationId xmlns:a16="http://schemas.microsoft.com/office/drawing/2014/main" id="{7EDE1C01-1079-0E4F-93A2-42AC1EA75F50}"/>
              </a:ext>
            </a:extLst>
          </p:cNvPr>
          <p:cNvSpPr/>
          <p:nvPr/>
        </p:nvSpPr>
        <p:spPr>
          <a:xfrm>
            <a:off x="3361267" y="3674533"/>
            <a:ext cx="2404533" cy="49953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67C691F-7849-8645-8168-5FA536BA93FB}"/>
              </a:ext>
            </a:extLst>
          </p:cNvPr>
          <p:cNvSpPr txBox="1"/>
          <p:nvPr/>
        </p:nvSpPr>
        <p:spPr>
          <a:xfrm>
            <a:off x="3598333" y="3739634"/>
            <a:ext cx="1930400" cy="369332"/>
          </a:xfrm>
          <a:prstGeom prst="rect">
            <a:avLst/>
          </a:prstGeom>
          <a:noFill/>
        </p:spPr>
        <p:txBody>
          <a:bodyPr wrap="square" rtlCol="0">
            <a:spAutoFit/>
          </a:bodyPr>
          <a:lstStyle/>
          <a:p>
            <a:r>
              <a:rPr lang="en-US" sz="1800" dirty="0">
                <a:solidFill>
                  <a:schemeClr val="bg1"/>
                </a:solidFill>
                <a:hlinkClick r:id="rId4"/>
              </a:rPr>
              <a:t>VIEW PROJECT</a:t>
            </a:r>
            <a:endParaRPr lang="en-US" sz="1800"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37"/>
          <p:cNvSpPr txBox="1">
            <a:spLocks noGrp="1"/>
          </p:cNvSpPr>
          <p:nvPr>
            <p:ph type="title" idx="4294967295"/>
          </p:nvPr>
        </p:nvSpPr>
        <p:spPr>
          <a:xfrm>
            <a:off x="1315475" y="858500"/>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THANK YOU!</a:t>
            </a:r>
            <a:endParaRPr dirty="0"/>
          </a:p>
        </p:txBody>
      </p:sp>
      <p:sp>
        <p:nvSpPr>
          <p:cNvPr id="1013" name="Google Shape;1013;p3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grpSp>
        <p:nvGrpSpPr>
          <p:cNvPr id="1014" name="Google Shape;1014;p37"/>
          <p:cNvGrpSpPr/>
          <p:nvPr/>
        </p:nvGrpSpPr>
        <p:grpSpPr>
          <a:xfrm>
            <a:off x="3080615" y="2136917"/>
            <a:ext cx="1596706" cy="1596706"/>
            <a:chOff x="1911350" y="374650"/>
            <a:chExt cx="1739900" cy="1739900"/>
          </a:xfrm>
        </p:grpSpPr>
        <p:sp>
          <p:nvSpPr>
            <p:cNvPr id="1015" name="Google Shape;1015;p3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6" name="Google Shape;1016;p37"/>
            <p:cNvGrpSpPr/>
            <p:nvPr/>
          </p:nvGrpSpPr>
          <p:grpSpPr>
            <a:xfrm>
              <a:off x="1911350" y="534943"/>
              <a:ext cx="1733550" cy="1506282"/>
              <a:chOff x="1911350" y="534943"/>
              <a:chExt cx="1733550" cy="1506282"/>
            </a:xfrm>
          </p:grpSpPr>
          <p:sp>
            <p:nvSpPr>
              <p:cNvPr id="1017" name="Google Shape;1017;p3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22" name="Google Shape;1022;p37"/>
          <p:cNvGrpSpPr/>
          <p:nvPr/>
        </p:nvGrpSpPr>
        <p:grpSpPr>
          <a:xfrm>
            <a:off x="5113802" y="2220122"/>
            <a:ext cx="1481553" cy="1483836"/>
            <a:chOff x="7512049" y="977900"/>
            <a:chExt cx="4121150" cy="4127500"/>
          </a:xfrm>
        </p:grpSpPr>
        <p:sp>
          <p:nvSpPr>
            <p:cNvPr id="1023" name="Google Shape;1023;p3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24" name="Google Shape;1024;p37"/>
            <p:cNvGrpSpPr/>
            <p:nvPr/>
          </p:nvGrpSpPr>
          <p:grpSpPr>
            <a:xfrm>
              <a:off x="7782261" y="986828"/>
              <a:ext cx="3509633" cy="3805633"/>
              <a:chOff x="7782261" y="986828"/>
              <a:chExt cx="3509633" cy="3805633"/>
            </a:xfrm>
          </p:grpSpPr>
          <p:sp>
            <p:nvSpPr>
              <p:cNvPr id="1025" name="Google Shape;1025;p3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0" name="Google Shape;1030;p3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1" name="Google Shape;1031;p3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2" name="Google Shape;1032;p3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3" name="Google Shape;1033;p3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0" name="Google Shape;1040;p3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2" name="Google Shape;1042;p3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3" name="Google Shape;1043;p3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5" name="Google Shape;1045;p3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6" name="Google Shape;1046;p3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051" name="Google Shape;1051;p37"/>
          <p:cNvGrpSpPr/>
          <p:nvPr/>
        </p:nvGrpSpPr>
        <p:grpSpPr>
          <a:xfrm>
            <a:off x="263721" y="2145047"/>
            <a:ext cx="2583332" cy="1505072"/>
            <a:chOff x="4376200" y="2476500"/>
            <a:chExt cx="2190750" cy="1276350"/>
          </a:xfrm>
        </p:grpSpPr>
        <p:sp>
          <p:nvSpPr>
            <p:cNvPr id="1052" name="Google Shape;1052;p3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54" name="Google Shape;1054;p37"/>
          <p:cNvGrpSpPr/>
          <p:nvPr/>
        </p:nvGrpSpPr>
        <p:grpSpPr>
          <a:xfrm>
            <a:off x="6281542" y="2143932"/>
            <a:ext cx="2599241" cy="4432749"/>
            <a:chOff x="385907" y="2954040"/>
            <a:chExt cx="2496869" cy="4258164"/>
          </a:xfrm>
        </p:grpSpPr>
        <p:sp>
          <p:nvSpPr>
            <p:cNvPr id="1055" name="Google Shape;1055;p37"/>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7"/>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7"/>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9" name="Google Shape;1059;p37"/>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0" name="Google Shape;1060;p37"/>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1" name="Google Shape;1061;p37"/>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62" name="Google Shape;1062;p37"/>
            <p:cNvGrpSpPr/>
            <p:nvPr/>
          </p:nvGrpSpPr>
          <p:grpSpPr>
            <a:xfrm>
              <a:off x="2044935" y="3180156"/>
              <a:ext cx="777138" cy="952684"/>
              <a:chOff x="2044935" y="3180156"/>
              <a:chExt cx="777138" cy="952684"/>
            </a:xfrm>
          </p:grpSpPr>
          <p:sp>
            <p:nvSpPr>
              <p:cNvPr id="1063" name="Google Shape;1063;p37"/>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4" name="Google Shape;1064;p37"/>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5" name="Google Shape;1065;p37"/>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6" name="Google Shape;1066;p37"/>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7" name="Google Shape;1067;p37"/>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8" name="Google Shape;1068;p37"/>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9" name="Google Shape;1069;p37"/>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0" name="Google Shape;1070;p37"/>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1" name="Google Shape;1071;p37"/>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2" name="Google Shape;1072;p37"/>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3" name="Google Shape;1073;p37"/>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4" name="Google Shape;1074;p37"/>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75" name="Google Shape;1075;p37"/>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E0C4D0-9B52-BD49-8AC5-91ECE8635AA4}"/>
              </a:ext>
            </a:extLst>
          </p:cNvPr>
          <p:cNvPicPr>
            <a:picLocks noChangeAspect="1"/>
          </p:cNvPicPr>
          <p:nvPr/>
        </p:nvPicPr>
        <p:blipFill>
          <a:blip r:embed="rId2"/>
          <a:stretch>
            <a:fillRect/>
          </a:stretch>
        </p:blipFill>
        <p:spPr>
          <a:xfrm>
            <a:off x="0" y="-553670"/>
            <a:ext cx="9144000" cy="5671705"/>
          </a:xfrm>
          <a:prstGeom prst="rect">
            <a:avLst/>
          </a:prstGeom>
        </p:spPr>
      </p:pic>
      <p:pic>
        <p:nvPicPr>
          <p:cNvPr id="8" name="Picture 7">
            <a:extLst>
              <a:ext uri="{FF2B5EF4-FFF2-40B4-BE49-F238E27FC236}">
                <a16:creationId xmlns:a16="http://schemas.microsoft.com/office/drawing/2014/main" id="{F4D5F9D1-B7B1-F741-AB61-20B614CEBFB9}"/>
              </a:ext>
            </a:extLst>
          </p:cNvPr>
          <p:cNvPicPr>
            <a:picLocks noChangeAspect="1"/>
          </p:cNvPicPr>
          <p:nvPr/>
        </p:nvPicPr>
        <p:blipFill rotWithShape="1">
          <a:blip r:embed="rId3"/>
          <a:srcRect t="6479"/>
          <a:stretch/>
        </p:blipFill>
        <p:spPr>
          <a:xfrm>
            <a:off x="7075625" y="-194542"/>
            <a:ext cx="2068375" cy="2766292"/>
          </a:xfrm>
          <a:prstGeom prst="rect">
            <a:avLst/>
          </a:prstGeom>
        </p:spPr>
      </p:pic>
      <p:sp>
        <p:nvSpPr>
          <p:cNvPr id="9" name="Google Shape;774;p15">
            <a:extLst>
              <a:ext uri="{FF2B5EF4-FFF2-40B4-BE49-F238E27FC236}">
                <a16:creationId xmlns:a16="http://schemas.microsoft.com/office/drawing/2014/main" id="{C6DB984D-FEA0-2F43-8346-69ABE0763DDA}"/>
              </a:ext>
            </a:extLst>
          </p:cNvPr>
          <p:cNvSpPr txBox="1">
            <a:spLocks noGrp="1"/>
          </p:cNvSpPr>
          <p:nvPr>
            <p:ph type="ctrTitle"/>
          </p:nvPr>
        </p:nvSpPr>
        <p:spPr>
          <a:xfrm>
            <a:off x="-459848" y="214274"/>
            <a:ext cx="5236800" cy="496773"/>
          </a:xfrm>
          <a:prstGeom prst="rect">
            <a:avLst/>
          </a:prstGeom>
        </p:spPr>
        <p:txBody>
          <a:bodyPr spcFirstLastPara="1" wrap="square" lIns="0" tIns="0" rIns="0" bIns="0" anchor="b" anchorCtr="0">
            <a:noAutofit/>
          </a:bodyPr>
          <a:lstStyle/>
          <a:p>
            <a:pPr marL="0" lvl="0" indent="0" algn="ctr" rtl="0">
              <a:spcBef>
                <a:spcPts val="0"/>
              </a:spcBef>
              <a:spcAft>
                <a:spcPts val="0"/>
              </a:spcAft>
              <a:buNone/>
            </a:pPr>
            <a:endParaRPr sz="4400" dirty="0"/>
          </a:p>
          <a:p>
            <a:pPr marL="0" lvl="0" indent="0" algn="ctr" rtl="0">
              <a:spcBef>
                <a:spcPts val="0"/>
              </a:spcBef>
              <a:spcAft>
                <a:spcPts val="0"/>
              </a:spcAft>
              <a:buNone/>
            </a:pPr>
            <a:r>
              <a:rPr lang="en" sz="4400" dirty="0"/>
              <a:t>Project Goals:</a:t>
            </a:r>
            <a:endParaRPr sz="4400" dirty="0"/>
          </a:p>
        </p:txBody>
      </p:sp>
      <p:sp>
        <p:nvSpPr>
          <p:cNvPr id="10" name="Google Shape;775;p15">
            <a:extLst>
              <a:ext uri="{FF2B5EF4-FFF2-40B4-BE49-F238E27FC236}">
                <a16:creationId xmlns:a16="http://schemas.microsoft.com/office/drawing/2014/main" id="{70B0E558-43C4-0048-BA59-573193E18368}"/>
              </a:ext>
            </a:extLst>
          </p:cNvPr>
          <p:cNvSpPr txBox="1">
            <a:spLocks noGrp="1"/>
          </p:cNvSpPr>
          <p:nvPr>
            <p:ph type="subTitle" idx="1"/>
          </p:nvPr>
        </p:nvSpPr>
        <p:spPr>
          <a:xfrm>
            <a:off x="192158" y="3221032"/>
            <a:ext cx="8173996" cy="2095274"/>
          </a:xfrm>
          <a:prstGeom prst="rect">
            <a:avLst/>
          </a:prstGeom>
        </p:spPr>
        <p:txBody>
          <a:bodyPr spcFirstLastPara="1" wrap="square" lIns="0" tIns="0" rIns="0" bIns="0" anchor="t" anchorCtr="0">
            <a:noAutofit/>
          </a:bodyPr>
          <a:lstStyle/>
          <a:p>
            <a:r>
              <a:rPr lang="en-US" sz="1400" dirty="0">
                <a:latin typeface="Avenir Next" panose="020B0503020202020204" pitchFamily="34" charset="0"/>
              </a:rPr>
              <a:t>   In this project our goal is to take traditional tic-tac-toe to another level. For this purpose we are aimed to implement some currently used algorithms to shift the 2 player mode to one player by making one move to be played by computer. In our second phase of development we aimed to make the game more interesting and increase the difficulty level of game by proving some additional features and in last phase, we train our computer to make move in our new design game with different level of smartness. </a:t>
            </a:r>
          </a:p>
        </p:txBody>
      </p:sp>
      <p:pic>
        <p:nvPicPr>
          <p:cNvPr id="3" name="Picture 2">
            <a:extLst>
              <a:ext uri="{FF2B5EF4-FFF2-40B4-BE49-F238E27FC236}">
                <a16:creationId xmlns:a16="http://schemas.microsoft.com/office/drawing/2014/main" id="{2DAC066B-A1E0-F044-855B-94C804CE5BC0}"/>
              </a:ext>
            </a:extLst>
          </p:cNvPr>
          <p:cNvPicPr>
            <a:picLocks noChangeAspect="1"/>
          </p:cNvPicPr>
          <p:nvPr/>
        </p:nvPicPr>
        <p:blipFill>
          <a:blip r:embed="rId4"/>
          <a:stretch>
            <a:fillRect/>
          </a:stretch>
        </p:blipFill>
        <p:spPr>
          <a:xfrm>
            <a:off x="4199802" y="147803"/>
            <a:ext cx="577150" cy="418968"/>
          </a:xfrm>
          <a:prstGeom prst="rect">
            <a:avLst/>
          </a:prstGeom>
        </p:spPr>
      </p:pic>
      <p:sp>
        <p:nvSpPr>
          <p:cNvPr id="2" name="Rectangle 1">
            <a:extLst>
              <a:ext uri="{FF2B5EF4-FFF2-40B4-BE49-F238E27FC236}">
                <a16:creationId xmlns:a16="http://schemas.microsoft.com/office/drawing/2014/main" id="{C24180DD-4065-0049-98F5-F849BE8514D6}"/>
              </a:ext>
            </a:extLst>
          </p:cNvPr>
          <p:cNvSpPr/>
          <p:nvPr/>
        </p:nvSpPr>
        <p:spPr>
          <a:xfrm>
            <a:off x="278079" y="1035688"/>
            <a:ext cx="7675624" cy="2492990"/>
          </a:xfrm>
          <a:prstGeom prst="rect">
            <a:avLst/>
          </a:prstGeom>
        </p:spPr>
        <p:txBody>
          <a:bodyPr wrap="square">
            <a:spAutoFit/>
          </a:bodyPr>
          <a:lstStyle/>
          <a:p>
            <a:pPr algn="just"/>
            <a:r>
              <a:rPr lang="en-US" dirty="0">
                <a:solidFill>
                  <a:schemeClr val="bg1"/>
                </a:solidFill>
                <a:latin typeface="Avenir Next" panose="020B0503020202020204" pitchFamily="34" charset="0"/>
              </a:rPr>
              <a:t>This project is made under the Microsoft Mars colonization program organized by Microsoft.</a:t>
            </a:r>
          </a:p>
          <a:p>
            <a:pPr algn="just"/>
            <a:endParaRPr lang="en-US" dirty="0">
              <a:solidFill>
                <a:schemeClr val="bg1"/>
              </a:solidFill>
              <a:latin typeface="Avenir Next" panose="020B0503020202020204" pitchFamily="34" charset="0"/>
            </a:endParaRPr>
          </a:p>
          <a:p>
            <a:pPr algn="just"/>
            <a:r>
              <a:rPr lang="en-US" dirty="0">
                <a:solidFill>
                  <a:schemeClr val="bg1"/>
                </a:solidFill>
                <a:latin typeface="Avenir Next" panose="020B0503020202020204" pitchFamily="34" charset="0"/>
              </a:rPr>
              <a:t>It is a game website that provides tic tac toe games with additional features. This project is made under consideration of providing an entertainment platform to our crew members during our Mars colonization program. We have designed different versions of the game using terminology level 1/level 2/ unbeatable etc. There are 6 different versions of the same game we are providing on our website. The </a:t>
            </a:r>
            <a:r>
              <a:rPr lang="en-US" sz="1600" dirty="0">
                <a:solidFill>
                  <a:schemeClr val="bg1"/>
                </a:solidFill>
                <a:latin typeface="Avenir Next" panose="020B0503020202020204" pitchFamily="34" charset="0"/>
              </a:rPr>
              <a:t>main</a:t>
            </a:r>
            <a:r>
              <a:rPr lang="en-US" dirty="0">
                <a:solidFill>
                  <a:schemeClr val="bg1"/>
                </a:solidFill>
                <a:latin typeface="Avenir Next" panose="020B0503020202020204" pitchFamily="34" charset="0"/>
              </a:rPr>
              <a:t> highlight of this project is we have developed a new class of a game using the same set of rules of tic-tac-toe but have a  3D version with some additional features and rules.</a:t>
            </a:r>
          </a:p>
          <a:p>
            <a:br>
              <a:rPr lang="en-US" dirty="0">
                <a:solidFill>
                  <a:schemeClr val="bg1"/>
                </a:solidFill>
                <a:latin typeface="Avenir Next" panose="020B0503020202020204" pitchFamily="34" charset="0"/>
              </a:rPr>
            </a:br>
            <a:endParaRPr lang="en-US" dirty="0">
              <a:solidFill>
                <a:schemeClr val="bg1"/>
              </a:solidFill>
              <a:latin typeface="Avenir Next" panose="020B0503020202020204" pitchFamily="34" charset="0"/>
            </a:endParaRPr>
          </a:p>
        </p:txBody>
      </p:sp>
      <p:pic>
        <p:nvPicPr>
          <p:cNvPr id="13" name="Picture 12">
            <a:extLst>
              <a:ext uri="{FF2B5EF4-FFF2-40B4-BE49-F238E27FC236}">
                <a16:creationId xmlns:a16="http://schemas.microsoft.com/office/drawing/2014/main" id="{E5C4F63E-432C-9C4F-96D5-D8A4381D68B7}"/>
              </a:ext>
            </a:extLst>
          </p:cNvPr>
          <p:cNvPicPr>
            <a:picLocks noChangeAspect="1"/>
          </p:cNvPicPr>
          <p:nvPr/>
        </p:nvPicPr>
        <p:blipFill>
          <a:blip r:embed="rId5"/>
          <a:stretch>
            <a:fillRect/>
          </a:stretch>
        </p:blipFill>
        <p:spPr>
          <a:xfrm>
            <a:off x="384607" y="4401936"/>
            <a:ext cx="786477" cy="433132"/>
          </a:xfrm>
          <a:prstGeom prst="rect">
            <a:avLst/>
          </a:prstGeom>
        </p:spPr>
      </p:pic>
    </p:spTree>
    <p:extLst>
      <p:ext uri="{BB962C8B-B14F-4D97-AF65-F5344CB8AC3E}">
        <p14:creationId xmlns:p14="http://schemas.microsoft.com/office/powerpoint/2010/main" val="2903069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E0C4D0-9B52-BD49-8AC5-91ECE8635AA4}"/>
              </a:ext>
            </a:extLst>
          </p:cNvPr>
          <p:cNvPicPr>
            <a:picLocks noChangeAspect="1"/>
          </p:cNvPicPr>
          <p:nvPr/>
        </p:nvPicPr>
        <p:blipFill>
          <a:blip r:embed="rId2"/>
          <a:stretch>
            <a:fillRect/>
          </a:stretch>
        </p:blipFill>
        <p:spPr>
          <a:xfrm>
            <a:off x="0" y="-194542"/>
            <a:ext cx="9144000" cy="5671705"/>
          </a:xfrm>
          <a:prstGeom prst="rect">
            <a:avLst/>
          </a:prstGeom>
        </p:spPr>
      </p:pic>
      <p:sp>
        <p:nvSpPr>
          <p:cNvPr id="11" name="Google Shape;774;p15">
            <a:extLst>
              <a:ext uri="{FF2B5EF4-FFF2-40B4-BE49-F238E27FC236}">
                <a16:creationId xmlns:a16="http://schemas.microsoft.com/office/drawing/2014/main" id="{444661C9-BE7B-CA41-98F6-47567AA6FE0C}"/>
              </a:ext>
            </a:extLst>
          </p:cNvPr>
          <p:cNvSpPr txBox="1">
            <a:spLocks/>
          </p:cNvSpPr>
          <p:nvPr/>
        </p:nvSpPr>
        <p:spPr>
          <a:xfrm>
            <a:off x="1678470" y="144215"/>
            <a:ext cx="5236800" cy="496773"/>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1pPr>
            <a:lvl2pPr marR="0" lvl="1"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2pPr>
            <a:lvl3pPr marR="0" lvl="2"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3pPr>
            <a:lvl4pPr marR="0" lvl="3"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4pPr>
            <a:lvl5pPr marR="0" lvl="4"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5pPr>
            <a:lvl6pPr marR="0" lvl="5"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6pPr>
            <a:lvl7pPr marR="0" lvl="6"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7pPr>
            <a:lvl8pPr marR="0" lvl="7"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8pPr>
            <a:lvl9pPr marR="0" lvl="8" algn="ctr" rtl="0">
              <a:lnSpc>
                <a:spcPct val="100000"/>
              </a:lnSpc>
              <a:spcBef>
                <a:spcPts val="0"/>
              </a:spcBef>
              <a:spcAft>
                <a:spcPts val="0"/>
              </a:spcAft>
              <a:buClr>
                <a:srgbClr val="FFFFFF"/>
              </a:buClr>
              <a:buSzPts val="3600"/>
              <a:buFont typeface="Megrim"/>
              <a:buNone/>
              <a:defRPr sz="3600" b="1" i="0" u="none" strike="noStrike" cap="none">
                <a:solidFill>
                  <a:srgbClr val="FFFFFF"/>
                </a:solidFill>
                <a:latin typeface="Megrim"/>
                <a:ea typeface="Megrim"/>
                <a:cs typeface="Megrim"/>
                <a:sym typeface="Megrim"/>
              </a:defRPr>
            </a:lvl9pPr>
          </a:lstStyle>
          <a:p>
            <a:endParaRPr lang="en-US" dirty="0"/>
          </a:p>
          <a:p>
            <a:r>
              <a:rPr lang="en-US" sz="4400" dirty="0"/>
              <a:t>Tech Stack</a:t>
            </a:r>
          </a:p>
        </p:txBody>
      </p:sp>
      <p:sp>
        <p:nvSpPr>
          <p:cNvPr id="12" name="Google Shape;775;p15">
            <a:extLst>
              <a:ext uri="{FF2B5EF4-FFF2-40B4-BE49-F238E27FC236}">
                <a16:creationId xmlns:a16="http://schemas.microsoft.com/office/drawing/2014/main" id="{8E6A4DE6-B2C1-F049-A220-C1A6E690D7A0}"/>
              </a:ext>
            </a:extLst>
          </p:cNvPr>
          <p:cNvSpPr txBox="1">
            <a:spLocks/>
          </p:cNvSpPr>
          <p:nvPr/>
        </p:nvSpPr>
        <p:spPr>
          <a:xfrm>
            <a:off x="2356944" y="3961056"/>
            <a:ext cx="5324654" cy="1001375"/>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ctr" rtl="0">
              <a:lnSpc>
                <a:spcPct val="100000"/>
              </a:lnSpc>
              <a:spcBef>
                <a:spcPts val="0"/>
              </a:spcBef>
              <a:spcAft>
                <a:spcPts val="0"/>
              </a:spcAft>
              <a:buClr>
                <a:srgbClr val="FFFFFF"/>
              </a:buClr>
              <a:buSzPts val="2400"/>
              <a:buFont typeface="Abel"/>
              <a:buNone/>
              <a:defRPr sz="2400" b="0" i="0" u="none" strike="noStrike" cap="none">
                <a:solidFill>
                  <a:srgbClr val="FFFFFF"/>
                </a:solidFill>
                <a:latin typeface="Abel"/>
                <a:ea typeface="Abel"/>
                <a:cs typeface="Abel"/>
                <a:sym typeface="Abel"/>
              </a:defRPr>
            </a:lvl1pPr>
            <a:lvl2pPr marL="914400" marR="0" lvl="1"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2pPr>
            <a:lvl3pPr marL="1371600" marR="0" lvl="2"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3pPr>
            <a:lvl4pPr marL="1828800" marR="0" lvl="3"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4pPr>
            <a:lvl5pPr marL="2286000" marR="0" lvl="4"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5pPr>
            <a:lvl6pPr marL="2743200" marR="0" lvl="5"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6pPr>
            <a:lvl7pPr marL="3200400" marR="0" lvl="6"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7pPr>
            <a:lvl8pPr marL="3657600" marR="0" lvl="7"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8pPr>
            <a:lvl9pPr marL="4114800" marR="0" lvl="8" indent="-381000" algn="ctr" rtl="0">
              <a:lnSpc>
                <a:spcPct val="100000"/>
              </a:lnSpc>
              <a:spcBef>
                <a:spcPts val="0"/>
              </a:spcBef>
              <a:spcAft>
                <a:spcPts val="0"/>
              </a:spcAft>
              <a:buClr>
                <a:srgbClr val="FFFFFF"/>
              </a:buClr>
              <a:buSzPts val="3000"/>
              <a:buFont typeface="Abel"/>
              <a:buNone/>
              <a:defRPr sz="3000" b="0" i="0" u="none" strike="noStrike" cap="none">
                <a:solidFill>
                  <a:srgbClr val="FFFFFF"/>
                </a:solidFill>
                <a:latin typeface="Abel"/>
                <a:ea typeface="Abel"/>
                <a:cs typeface="Abel"/>
                <a:sym typeface="Abel"/>
              </a:defRPr>
            </a:lvl9pPr>
          </a:lstStyle>
          <a:p>
            <a:pPr algn="l"/>
            <a:r>
              <a:rPr lang="en-US" sz="2000" dirty="0"/>
              <a:t>Frontend:                                 HTML/ CSS</a:t>
            </a:r>
          </a:p>
          <a:p>
            <a:pPr algn="l"/>
            <a:r>
              <a:rPr lang="en-US" sz="2000" dirty="0"/>
              <a:t>Backend:                                 JavaScript/ jQuery</a:t>
            </a:r>
          </a:p>
          <a:p>
            <a:pPr algn="l"/>
            <a:r>
              <a:rPr lang="en-US" sz="2000" dirty="0"/>
              <a:t>Platform:                   	   GitHub/ GitHub Pages</a:t>
            </a:r>
          </a:p>
        </p:txBody>
      </p:sp>
      <p:pic>
        <p:nvPicPr>
          <p:cNvPr id="3" name="Picture 2">
            <a:extLst>
              <a:ext uri="{FF2B5EF4-FFF2-40B4-BE49-F238E27FC236}">
                <a16:creationId xmlns:a16="http://schemas.microsoft.com/office/drawing/2014/main" id="{2DAC066B-A1E0-F044-855B-94C804CE5BC0}"/>
              </a:ext>
            </a:extLst>
          </p:cNvPr>
          <p:cNvPicPr>
            <a:picLocks noChangeAspect="1"/>
          </p:cNvPicPr>
          <p:nvPr/>
        </p:nvPicPr>
        <p:blipFill>
          <a:blip r:embed="rId3"/>
          <a:stretch>
            <a:fillRect/>
          </a:stretch>
        </p:blipFill>
        <p:spPr>
          <a:xfrm>
            <a:off x="0" y="-60363"/>
            <a:ext cx="1211100" cy="879169"/>
          </a:xfrm>
          <a:prstGeom prst="rect">
            <a:avLst/>
          </a:prstGeom>
        </p:spPr>
      </p:pic>
      <p:pic>
        <p:nvPicPr>
          <p:cNvPr id="1026" name="Picture 2">
            <a:extLst>
              <a:ext uri="{FF2B5EF4-FFF2-40B4-BE49-F238E27FC236}">
                <a16:creationId xmlns:a16="http://schemas.microsoft.com/office/drawing/2014/main" id="{F32E6CB7-21BF-964E-9F30-D6F12A445D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88" r="13361"/>
          <a:stretch/>
        </p:blipFill>
        <p:spPr bwMode="auto">
          <a:xfrm>
            <a:off x="2629666" y="917876"/>
            <a:ext cx="3334407" cy="2766291"/>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806;p18">
            <a:extLst>
              <a:ext uri="{FF2B5EF4-FFF2-40B4-BE49-F238E27FC236}">
                <a16:creationId xmlns:a16="http://schemas.microsoft.com/office/drawing/2014/main" id="{99C09DD3-FAA9-C848-8334-51D30B3F129F}"/>
              </a:ext>
            </a:extLst>
          </p:cNvPr>
          <p:cNvSpPr/>
          <p:nvPr/>
        </p:nvSpPr>
        <p:spPr>
          <a:xfrm rot="2926242">
            <a:off x="8476858" y="1249030"/>
            <a:ext cx="211682" cy="2021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7;p18">
            <a:extLst>
              <a:ext uri="{FF2B5EF4-FFF2-40B4-BE49-F238E27FC236}">
                <a16:creationId xmlns:a16="http://schemas.microsoft.com/office/drawing/2014/main" id="{C813F0FB-5C6C-124C-BFDD-BABC7269D2C5}"/>
              </a:ext>
            </a:extLst>
          </p:cNvPr>
          <p:cNvSpPr/>
          <p:nvPr/>
        </p:nvSpPr>
        <p:spPr>
          <a:xfrm rot="-1609469">
            <a:off x="7546824" y="163902"/>
            <a:ext cx="190702" cy="1820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96;p18">
            <a:extLst>
              <a:ext uri="{FF2B5EF4-FFF2-40B4-BE49-F238E27FC236}">
                <a16:creationId xmlns:a16="http://schemas.microsoft.com/office/drawing/2014/main" id="{24772B1C-5FD4-FC4F-B1AA-B1FC7042736F}"/>
              </a:ext>
            </a:extLst>
          </p:cNvPr>
          <p:cNvGrpSpPr/>
          <p:nvPr/>
        </p:nvGrpSpPr>
        <p:grpSpPr>
          <a:xfrm>
            <a:off x="7754168" y="78424"/>
            <a:ext cx="1211100" cy="1211378"/>
            <a:chOff x="6654650" y="3665275"/>
            <a:chExt cx="409100" cy="409125"/>
          </a:xfrm>
        </p:grpSpPr>
        <p:sp>
          <p:nvSpPr>
            <p:cNvPr id="20" name="Google Shape;797;p18">
              <a:extLst>
                <a:ext uri="{FF2B5EF4-FFF2-40B4-BE49-F238E27FC236}">
                  <a16:creationId xmlns:a16="http://schemas.microsoft.com/office/drawing/2014/main" id="{71D4FB6D-7ABC-674D-9373-E195111DD06D}"/>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8;p18">
              <a:extLst>
                <a:ext uri="{FF2B5EF4-FFF2-40B4-BE49-F238E27FC236}">
                  <a16:creationId xmlns:a16="http://schemas.microsoft.com/office/drawing/2014/main" id="{7E8CC996-238D-6B48-9E04-9B2A82CE27D3}"/>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806;p18">
            <a:extLst>
              <a:ext uri="{FF2B5EF4-FFF2-40B4-BE49-F238E27FC236}">
                <a16:creationId xmlns:a16="http://schemas.microsoft.com/office/drawing/2014/main" id="{951B162B-8387-0649-A0D0-4C6285D97C74}"/>
              </a:ext>
            </a:extLst>
          </p:cNvPr>
          <p:cNvSpPr/>
          <p:nvPr/>
        </p:nvSpPr>
        <p:spPr>
          <a:xfrm rot="2926242">
            <a:off x="39921" y="123570"/>
            <a:ext cx="211682" cy="2021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6;p18">
            <a:extLst>
              <a:ext uri="{FF2B5EF4-FFF2-40B4-BE49-F238E27FC236}">
                <a16:creationId xmlns:a16="http://schemas.microsoft.com/office/drawing/2014/main" id="{5F87B206-FFF3-8F4C-9BDB-E2CCD90AA29E}"/>
              </a:ext>
            </a:extLst>
          </p:cNvPr>
          <p:cNvSpPr/>
          <p:nvPr/>
        </p:nvSpPr>
        <p:spPr>
          <a:xfrm rot="2926242">
            <a:off x="996655" y="485315"/>
            <a:ext cx="278735" cy="29835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245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17"/>
          <p:cNvSpPr txBox="1">
            <a:spLocks noGrp="1"/>
          </p:cNvSpPr>
          <p:nvPr>
            <p:ph type="title"/>
          </p:nvPr>
        </p:nvSpPr>
        <p:spPr>
          <a:xfrm>
            <a:off x="559203" y="353909"/>
            <a:ext cx="8025594" cy="620400"/>
          </a:xfrm>
          <a:prstGeom prst="rect">
            <a:avLst/>
          </a:prstGeom>
        </p:spPr>
        <p:txBody>
          <a:bodyPr spcFirstLastPara="1" wrap="square" lIns="0" tIns="0" rIns="0" bIns="0" anchor="b" anchorCtr="0">
            <a:noAutofit/>
          </a:bodyPr>
          <a:lstStyle/>
          <a:p>
            <a:pPr lvl="0"/>
            <a:r>
              <a:rPr lang="en-US" dirty="0"/>
              <a:t> workflow for each version of the game</a:t>
            </a:r>
            <a:endParaRPr dirty="0"/>
          </a:p>
        </p:txBody>
      </p:sp>
      <p:sp>
        <p:nvSpPr>
          <p:cNvPr id="788" name="Google Shape;788;p17"/>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pic>
        <p:nvPicPr>
          <p:cNvPr id="2050" name="Picture 2">
            <a:extLst>
              <a:ext uri="{FF2B5EF4-FFF2-40B4-BE49-F238E27FC236}">
                <a16:creationId xmlns:a16="http://schemas.microsoft.com/office/drawing/2014/main" id="{2499328C-A1E9-BA49-B1F6-211AA35B30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035" b="12201"/>
          <a:stretch/>
        </p:blipFill>
        <p:spPr bwMode="auto">
          <a:xfrm>
            <a:off x="2411836" y="1463018"/>
            <a:ext cx="4236422" cy="19706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752F66-ABAD-A646-8EF7-A4B98BF02B85}"/>
              </a:ext>
            </a:extLst>
          </p:cNvPr>
          <p:cNvSpPr/>
          <p:nvPr/>
        </p:nvSpPr>
        <p:spPr>
          <a:xfrm>
            <a:off x="130627" y="3829396"/>
            <a:ext cx="4039353" cy="738664"/>
          </a:xfrm>
          <a:prstGeom prst="rect">
            <a:avLst/>
          </a:prstGeom>
        </p:spPr>
        <p:txBody>
          <a:bodyPr wrap="square">
            <a:spAutoFit/>
          </a:bodyPr>
          <a:lstStyle/>
          <a:p>
            <a:pPr algn="ctr"/>
            <a:r>
              <a:rPr lang="en-US" dirty="0">
                <a:solidFill>
                  <a:schemeClr val="bg1"/>
                </a:solidFill>
                <a:latin typeface="Arial" panose="020B0604020202020204" pitchFamily="34" charset="0"/>
              </a:rPr>
              <a:t>Our team has decided to work on each and every version of came in phase-wise and for each version the workflow will be like following:</a:t>
            </a:r>
            <a:endParaRPr lang="en-US" dirty="0">
              <a:solidFill>
                <a:schemeClr val="bg1"/>
              </a:solidFill>
            </a:endParaRPr>
          </a:p>
        </p:txBody>
      </p:sp>
      <p:sp>
        <p:nvSpPr>
          <p:cNvPr id="6" name="Frame 5">
            <a:extLst>
              <a:ext uri="{FF2B5EF4-FFF2-40B4-BE49-F238E27FC236}">
                <a16:creationId xmlns:a16="http://schemas.microsoft.com/office/drawing/2014/main" id="{35253E7C-3A04-1B43-9B54-F1EDA69014DD}"/>
              </a:ext>
            </a:extLst>
          </p:cNvPr>
          <p:cNvSpPr/>
          <p:nvPr/>
        </p:nvSpPr>
        <p:spPr>
          <a:xfrm>
            <a:off x="2350608" y="1076486"/>
            <a:ext cx="4297650" cy="0"/>
          </a:xfrm>
          <a:prstGeom prst="fram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B0D76942-5012-1E4D-A887-EA621ADF2A1D}"/>
              </a:ext>
            </a:extLst>
          </p:cNvPr>
          <p:cNvPicPr>
            <a:picLocks noChangeAspect="1"/>
          </p:cNvPicPr>
          <p:nvPr/>
        </p:nvPicPr>
        <p:blipFill>
          <a:blip r:embed="rId4"/>
          <a:stretch>
            <a:fillRect/>
          </a:stretch>
        </p:blipFill>
        <p:spPr>
          <a:xfrm>
            <a:off x="7393226" y="3340687"/>
            <a:ext cx="1620147" cy="1222611"/>
          </a:xfrm>
          <a:prstGeom prst="rect">
            <a:avLst/>
          </a:prstGeom>
        </p:spPr>
      </p:pic>
      <p:sp>
        <p:nvSpPr>
          <p:cNvPr id="13" name="Rectangle 12">
            <a:extLst>
              <a:ext uri="{FF2B5EF4-FFF2-40B4-BE49-F238E27FC236}">
                <a16:creationId xmlns:a16="http://schemas.microsoft.com/office/drawing/2014/main" id="{2458347D-6CA4-8D45-B9CE-2FC57919D3C2}"/>
              </a:ext>
            </a:extLst>
          </p:cNvPr>
          <p:cNvSpPr/>
          <p:nvPr/>
        </p:nvSpPr>
        <p:spPr>
          <a:xfrm>
            <a:off x="4420606" y="3829396"/>
            <a:ext cx="4572000" cy="1169551"/>
          </a:xfrm>
          <a:prstGeom prst="rect">
            <a:avLst/>
          </a:prstGeom>
        </p:spPr>
        <p:txBody>
          <a:bodyPr>
            <a:spAutoFit/>
          </a:bodyPr>
          <a:lstStyle/>
          <a:p>
            <a:pPr algn="ctr"/>
            <a:r>
              <a:rPr lang="en-US" dirty="0">
                <a:solidFill>
                  <a:schemeClr val="bg1"/>
                </a:solidFill>
                <a:latin typeface="Arial" panose="020B0604020202020204" pitchFamily="34" charset="0"/>
              </a:rPr>
              <a:t>We are using the same workflow for all the versions of a game and in the end, we will integrate all the versions on a website and deploy it using GitHub</a:t>
            </a:r>
            <a:r>
              <a:rPr lang="en-US" b="1" dirty="0">
                <a:solidFill>
                  <a:schemeClr val="bg1"/>
                </a:solidFill>
                <a:latin typeface="Arial" panose="020B0604020202020204" pitchFamily="34" charset="0"/>
              </a:rPr>
              <a:t>.</a:t>
            </a:r>
            <a:endParaRPr lang="en-US" dirty="0">
              <a:solidFill>
                <a:schemeClr val="bg1"/>
              </a:solidFill>
            </a:endParaRPr>
          </a:p>
          <a:p>
            <a:br>
              <a:rPr lang="en-US" dirty="0">
                <a:solidFill>
                  <a:schemeClr val="bg1"/>
                </a:solidFill>
              </a:rPr>
            </a:b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27" name="Oval 26">
            <a:extLst>
              <a:ext uri="{FF2B5EF4-FFF2-40B4-BE49-F238E27FC236}">
                <a16:creationId xmlns:a16="http://schemas.microsoft.com/office/drawing/2014/main" id="{A817B7CC-3690-9347-8F20-CFAA7A47FD7C}"/>
              </a:ext>
            </a:extLst>
          </p:cNvPr>
          <p:cNvSpPr/>
          <p:nvPr/>
        </p:nvSpPr>
        <p:spPr>
          <a:xfrm>
            <a:off x="3516902" y="879558"/>
            <a:ext cx="1481959" cy="1379395"/>
          </a:xfrm>
          <a:prstGeom prst="ellipse">
            <a:avLst/>
          </a:prstGeom>
          <a:solidFill>
            <a:schemeClr val="accent2">
              <a:lumMod val="50000"/>
            </a:schemeClr>
          </a:solidFill>
          <a:ln>
            <a:solidFill>
              <a:schemeClr val="accent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p>
        </p:txBody>
      </p:sp>
      <p:sp>
        <p:nvSpPr>
          <p:cNvPr id="26" name="Oval 25">
            <a:extLst>
              <a:ext uri="{FF2B5EF4-FFF2-40B4-BE49-F238E27FC236}">
                <a16:creationId xmlns:a16="http://schemas.microsoft.com/office/drawing/2014/main" id="{DA130D69-E9B0-2D4E-9783-AA6E69C4953A}"/>
              </a:ext>
            </a:extLst>
          </p:cNvPr>
          <p:cNvSpPr/>
          <p:nvPr/>
        </p:nvSpPr>
        <p:spPr>
          <a:xfrm>
            <a:off x="5558535" y="907863"/>
            <a:ext cx="1481959" cy="1379395"/>
          </a:xfrm>
          <a:prstGeom prst="ellipse">
            <a:avLst/>
          </a:prstGeom>
          <a:solidFill>
            <a:schemeClr val="accent2">
              <a:lumMod val="50000"/>
            </a:schemeClr>
          </a:solidFill>
          <a:ln>
            <a:solidFill>
              <a:schemeClr val="accent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F3582E9-4E4A-EE4C-8DD5-F6A58E5F6875}"/>
              </a:ext>
            </a:extLst>
          </p:cNvPr>
          <p:cNvSpPr/>
          <p:nvPr/>
        </p:nvSpPr>
        <p:spPr>
          <a:xfrm>
            <a:off x="1470132" y="835355"/>
            <a:ext cx="1481959" cy="1379395"/>
          </a:xfrm>
          <a:prstGeom prst="ellipse">
            <a:avLst/>
          </a:prstGeom>
          <a:solidFill>
            <a:schemeClr val="accent2">
              <a:lumMod val="50000"/>
            </a:schemeClr>
          </a:solidFill>
          <a:ln>
            <a:solidFill>
              <a:schemeClr val="accent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93" name="Google Shape;793;p18"/>
          <p:cNvSpPr txBox="1">
            <a:spLocks noGrp="1"/>
          </p:cNvSpPr>
          <p:nvPr>
            <p:ph type="ctrTitle" idx="4294967295"/>
          </p:nvPr>
        </p:nvSpPr>
        <p:spPr>
          <a:xfrm>
            <a:off x="1707279" y="-62483"/>
            <a:ext cx="5199300" cy="709398"/>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800" dirty="0"/>
              <a:t>PHASES</a:t>
            </a:r>
            <a:endParaRPr sz="4800" dirty="0"/>
          </a:p>
        </p:txBody>
      </p:sp>
      <p:sp>
        <p:nvSpPr>
          <p:cNvPr id="795" name="Google Shape;795;p18"/>
          <p:cNvSpPr/>
          <p:nvPr/>
        </p:nvSpPr>
        <p:spPr>
          <a:xfrm>
            <a:off x="452011" y="984005"/>
            <a:ext cx="282701" cy="2699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18"/>
          <p:cNvGrpSpPr/>
          <p:nvPr/>
        </p:nvGrpSpPr>
        <p:grpSpPr>
          <a:xfrm>
            <a:off x="7754168" y="78424"/>
            <a:ext cx="1211100" cy="1211378"/>
            <a:chOff x="6654650" y="3665275"/>
            <a:chExt cx="409100" cy="409125"/>
          </a:xfrm>
        </p:grpSpPr>
        <p:sp>
          <p:nvSpPr>
            <p:cNvPr id="797" name="Google Shape;797;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rot="1056887">
            <a:off x="281051" y="170837"/>
            <a:ext cx="800125" cy="800199"/>
            <a:chOff x="570875" y="4322250"/>
            <a:chExt cx="443300" cy="443325"/>
          </a:xfrm>
        </p:grpSpPr>
        <p:sp>
          <p:nvSpPr>
            <p:cNvPr id="800" name="Google Shape;800;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18"/>
          <p:cNvSpPr/>
          <p:nvPr/>
        </p:nvSpPr>
        <p:spPr>
          <a:xfrm rot="2466666">
            <a:off x="868346" y="756428"/>
            <a:ext cx="392752" cy="3750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rot="-1609554">
            <a:off x="7352652" y="805862"/>
            <a:ext cx="282641" cy="26987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rot="2926242">
            <a:off x="8476858" y="1249030"/>
            <a:ext cx="211682" cy="20212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rot="-1609469">
            <a:off x="7546824" y="163902"/>
            <a:ext cx="190702" cy="1820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Oval 2">
            <a:extLst>
              <a:ext uri="{FF2B5EF4-FFF2-40B4-BE49-F238E27FC236}">
                <a16:creationId xmlns:a16="http://schemas.microsoft.com/office/drawing/2014/main" id="{E6DEF4B3-DCB3-9142-87E1-37DFB17F2132}"/>
              </a:ext>
            </a:extLst>
          </p:cNvPr>
          <p:cNvSpPr/>
          <p:nvPr/>
        </p:nvSpPr>
        <p:spPr>
          <a:xfrm>
            <a:off x="1560787" y="789117"/>
            <a:ext cx="1481959" cy="13793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38BD197-3E64-B444-A0DF-CD1765238720}"/>
              </a:ext>
            </a:extLst>
          </p:cNvPr>
          <p:cNvSpPr/>
          <p:nvPr/>
        </p:nvSpPr>
        <p:spPr>
          <a:xfrm>
            <a:off x="3602420" y="834492"/>
            <a:ext cx="1481959" cy="13793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6B73DC-78C2-094D-9099-406E98365C8C}"/>
              </a:ext>
            </a:extLst>
          </p:cNvPr>
          <p:cNvSpPr/>
          <p:nvPr/>
        </p:nvSpPr>
        <p:spPr>
          <a:xfrm>
            <a:off x="5644054" y="854520"/>
            <a:ext cx="1481959" cy="13793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18756B2-2865-7D41-91F8-03D7A4EB9986}"/>
              </a:ext>
            </a:extLst>
          </p:cNvPr>
          <p:cNvSpPr/>
          <p:nvPr/>
        </p:nvSpPr>
        <p:spPr>
          <a:xfrm>
            <a:off x="1669175" y="1185434"/>
            <a:ext cx="1265181" cy="584775"/>
          </a:xfrm>
          <a:prstGeom prst="rect">
            <a:avLst/>
          </a:prstGeom>
        </p:spPr>
        <p:txBody>
          <a:bodyPr wrap="square">
            <a:spAutoFit/>
          </a:bodyPr>
          <a:lstStyle/>
          <a:p>
            <a:pPr algn="ctr"/>
            <a:r>
              <a:rPr lang="en-US" sz="1600" b="1" dirty="0">
                <a:solidFill>
                  <a:srgbClr val="002060"/>
                </a:solidFill>
                <a:latin typeface="Arial" panose="020B0604020202020204" pitchFamily="34" charset="0"/>
              </a:rPr>
              <a:t>Traditional  Phase     </a:t>
            </a:r>
            <a:endParaRPr lang="en-US" sz="1600" b="1" dirty="0">
              <a:solidFill>
                <a:srgbClr val="002060"/>
              </a:solidFill>
            </a:endParaRPr>
          </a:p>
        </p:txBody>
      </p:sp>
      <p:sp>
        <p:nvSpPr>
          <p:cNvPr id="23" name="Rectangle 22">
            <a:extLst>
              <a:ext uri="{FF2B5EF4-FFF2-40B4-BE49-F238E27FC236}">
                <a16:creationId xmlns:a16="http://schemas.microsoft.com/office/drawing/2014/main" id="{43FAA027-8887-954C-828D-47FEAEAF12A9}"/>
              </a:ext>
            </a:extLst>
          </p:cNvPr>
          <p:cNvSpPr/>
          <p:nvPr/>
        </p:nvSpPr>
        <p:spPr>
          <a:xfrm>
            <a:off x="3665059" y="1247198"/>
            <a:ext cx="1265181" cy="584775"/>
          </a:xfrm>
          <a:prstGeom prst="rect">
            <a:avLst/>
          </a:prstGeom>
        </p:spPr>
        <p:txBody>
          <a:bodyPr wrap="square">
            <a:spAutoFit/>
          </a:bodyPr>
          <a:lstStyle/>
          <a:p>
            <a:pPr algn="ctr"/>
            <a:r>
              <a:rPr lang="en-US" sz="1600" b="1" dirty="0">
                <a:solidFill>
                  <a:srgbClr val="002060"/>
                </a:solidFill>
                <a:latin typeface="Arial" panose="020B0604020202020204" pitchFamily="34" charset="0"/>
              </a:rPr>
              <a:t>Classical  Phase     </a:t>
            </a:r>
            <a:endParaRPr lang="en-US" sz="1600" b="1" dirty="0">
              <a:solidFill>
                <a:srgbClr val="002060"/>
              </a:solidFill>
            </a:endParaRPr>
          </a:p>
        </p:txBody>
      </p:sp>
      <p:sp>
        <p:nvSpPr>
          <p:cNvPr id="24" name="Rectangle 23">
            <a:extLst>
              <a:ext uri="{FF2B5EF4-FFF2-40B4-BE49-F238E27FC236}">
                <a16:creationId xmlns:a16="http://schemas.microsoft.com/office/drawing/2014/main" id="{710DA363-5172-D44A-B392-7CD313C9D815}"/>
              </a:ext>
            </a:extLst>
          </p:cNvPr>
          <p:cNvSpPr/>
          <p:nvPr/>
        </p:nvSpPr>
        <p:spPr>
          <a:xfrm>
            <a:off x="5757903" y="1272590"/>
            <a:ext cx="1318392" cy="584775"/>
          </a:xfrm>
          <a:prstGeom prst="rect">
            <a:avLst/>
          </a:prstGeom>
        </p:spPr>
        <p:txBody>
          <a:bodyPr wrap="square">
            <a:spAutoFit/>
          </a:bodyPr>
          <a:lstStyle/>
          <a:p>
            <a:r>
              <a:rPr lang="en-US" sz="1600" b="1" dirty="0">
                <a:solidFill>
                  <a:srgbClr val="002060"/>
                </a:solidFill>
                <a:latin typeface="Arial" panose="020B0604020202020204" pitchFamily="34" charset="0"/>
              </a:rPr>
              <a:t>Integration Phase</a:t>
            </a:r>
            <a:endParaRPr lang="en-US" sz="1600" b="1" dirty="0">
              <a:solidFill>
                <a:srgbClr val="002060"/>
              </a:solidFill>
            </a:endParaRPr>
          </a:p>
        </p:txBody>
      </p:sp>
      <p:sp>
        <p:nvSpPr>
          <p:cNvPr id="5" name="Rectangle 4">
            <a:extLst>
              <a:ext uri="{FF2B5EF4-FFF2-40B4-BE49-F238E27FC236}">
                <a16:creationId xmlns:a16="http://schemas.microsoft.com/office/drawing/2014/main" id="{2076783F-D56B-9B47-98F0-E62E8A9E11DC}"/>
              </a:ext>
            </a:extLst>
          </p:cNvPr>
          <p:cNvSpPr/>
          <p:nvPr/>
        </p:nvSpPr>
        <p:spPr>
          <a:xfrm>
            <a:off x="56077" y="2415868"/>
            <a:ext cx="2563315" cy="26676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650CC62-039F-6747-A617-1E84F7A0F0F1}"/>
              </a:ext>
            </a:extLst>
          </p:cNvPr>
          <p:cNvSpPr/>
          <p:nvPr/>
        </p:nvSpPr>
        <p:spPr>
          <a:xfrm>
            <a:off x="2742740" y="2433002"/>
            <a:ext cx="3444765" cy="265053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2EB35B0-FEE4-AF48-B77B-CB6165FF21EC}"/>
              </a:ext>
            </a:extLst>
          </p:cNvPr>
          <p:cNvSpPr/>
          <p:nvPr/>
        </p:nvSpPr>
        <p:spPr>
          <a:xfrm>
            <a:off x="6318735" y="2429381"/>
            <a:ext cx="2707024" cy="26406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D189CF8-5887-1545-A1B7-508ED060078A}"/>
              </a:ext>
            </a:extLst>
          </p:cNvPr>
          <p:cNvSpPr/>
          <p:nvPr/>
        </p:nvSpPr>
        <p:spPr>
          <a:xfrm>
            <a:off x="178732" y="2518591"/>
            <a:ext cx="2319980" cy="2800767"/>
          </a:xfrm>
          <a:prstGeom prst="rect">
            <a:avLst/>
          </a:prstGeom>
        </p:spPr>
        <p:txBody>
          <a:bodyPr wrap="square">
            <a:spAutoFit/>
          </a:bodyPr>
          <a:lstStyle/>
          <a:p>
            <a:pPr algn="just"/>
            <a:r>
              <a:rPr lang="en-US" sz="1100" dirty="0">
                <a:solidFill>
                  <a:schemeClr val="bg1"/>
                </a:solidFill>
                <a:latin typeface="Arial" panose="020B0604020202020204" pitchFamily="34" charset="0"/>
              </a:rPr>
              <a:t>1) with two-player mode.</a:t>
            </a:r>
            <a:endParaRPr lang="en-US" sz="1100" dirty="0">
              <a:solidFill>
                <a:schemeClr val="bg1"/>
              </a:solidFill>
            </a:endParaRPr>
          </a:p>
          <a:p>
            <a:pPr algn="just"/>
            <a:r>
              <a:rPr lang="en-US" sz="1100" dirty="0">
                <a:solidFill>
                  <a:schemeClr val="bg1"/>
                </a:solidFill>
                <a:latin typeface="Arial" panose="020B0604020202020204" pitchFamily="34" charset="0"/>
              </a:rPr>
              <a:t>2) level 1 of the game where the computer is able to make moves instead of one player.</a:t>
            </a:r>
            <a:endParaRPr lang="en-US" sz="1100" dirty="0">
              <a:solidFill>
                <a:schemeClr val="bg1"/>
              </a:solidFill>
            </a:endParaRPr>
          </a:p>
          <a:p>
            <a:pPr algn="just"/>
            <a:r>
              <a:rPr lang="en-US" sz="1100" dirty="0">
                <a:solidFill>
                  <a:schemeClr val="bg1"/>
                </a:solidFill>
                <a:latin typeface="Arial" panose="020B0604020202020204" pitchFamily="34" charset="0"/>
              </a:rPr>
              <a:t>3)level 2 in which the computer trained using some agent function to make smart moves.</a:t>
            </a:r>
            <a:endParaRPr lang="en-US" sz="1100" dirty="0">
              <a:solidFill>
                <a:schemeClr val="bg1"/>
              </a:solidFill>
            </a:endParaRPr>
          </a:p>
          <a:p>
            <a:pPr algn="just"/>
            <a:r>
              <a:rPr lang="en-US" sz="1100" dirty="0">
                <a:solidFill>
                  <a:schemeClr val="bg1"/>
                </a:solidFill>
                <a:latin typeface="Arial" panose="020B0604020202020204" pitchFamily="34" charset="0"/>
              </a:rPr>
              <a:t>4) In the last version of the game, we are using the minimax algorithm which will convert and implement according to the functional requirement of our base game to make computer move unbeatable.</a:t>
            </a:r>
            <a:endParaRPr lang="en-US" sz="1100" dirty="0">
              <a:solidFill>
                <a:schemeClr val="bg1"/>
              </a:solidFill>
            </a:endParaRPr>
          </a:p>
          <a:p>
            <a:br>
              <a:rPr lang="en-US" sz="1100" dirty="0">
                <a:solidFill>
                  <a:schemeClr val="bg1"/>
                </a:solidFill>
              </a:rPr>
            </a:br>
            <a:endParaRPr lang="en-US" sz="1100" dirty="0">
              <a:solidFill>
                <a:schemeClr val="bg1"/>
              </a:solidFill>
            </a:endParaRPr>
          </a:p>
        </p:txBody>
      </p:sp>
      <p:sp>
        <p:nvSpPr>
          <p:cNvPr id="7" name="Rectangle 6">
            <a:extLst>
              <a:ext uri="{FF2B5EF4-FFF2-40B4-BE49-F238E27FC236}">
                <a16:creationId xmlns:a16="http://schemas.microsoft.com/office/drawing/2014/main" id="{E075688F-572F-5741-9A26-EE3BC3E677F0}"/>
              </a:ext>
            </a:extLst>
          </p:cNvPr>
          <p:cNvSpPr/>
          <p:nvPr/>
        </p:nvSpPr>
        <p:spPr>
          <a:xfrm>
            <a:off x="2864616" y="2514620"/>
            <a:ext cx="3210120" cy="2800767"/>
          </a:xfrm>
          <a:prstGeom prst="rect">
            <a:avLst/>
          </a:prstGeom>
        </p:spPr>
        <p:txBody>
          <a:bodyPr wrap="square">
            <a:spAutoFit/>
          </a:bodyPr>
          <a:lstStyle/>
          <a:p>
            <a:pPr algn="just"/>
            <a:r>
              <a:rPr lang="en-US" sz="1100" dirty="0">
                <a:solidFill>
                  <a:schemeClr val="bg1"/>
                </a:solidFill>
                <a:latin typeface="Arial" panose="020B0604020202020204" pitchFamily="34" charset="0"/>
              </a:rPr>
              <a:t>1)The first task is to design and develop a 2 player version of the game and verify whether it follows all sets of rules of the traditional tic tac Toe game.</a:t>
            </a:r>
            <a:endParaRPr lang="en-US" sz="1100" dirty="0">
              <a:solidFill>
                <a:schemeClr val="bg1"/>
              </a:solidFill>
            </a:endParaRPr>
          </a:p>
          <a:p>
            <a:pPr algn="just"/>
            <a:r>
              <a:rPr lang="en-US" sz="1100" dirty="0">
                <a:solidFill>
                  <a:schemeClr val="bg1"/>
                </a:solidFill>
                <a:latin typeface="Arial" panose="020B0604020202020204" pitchFamily="34" charset="0"/>
              </a:rPr>
              <a:t>2)now analyze the two-player mode and change this version to make computer move possible.</a:t>
            </a:r>
            <a:endParaRPr lang="en-US" sz="1100" dirty="0">
              <a:solidFill>
                <a:schemeClr val="bg1"/>
              </a:solidFill>
            </a:endParaRPr>
          </a:p>
          <a:p>
            <a:pPr algn="just"/>
            <a:r>
              <a:rPr lang="en-US" sz="1100" dirty="0">
                <a:solidFill>
                  <a:schemeClr val="bg1"/>
                </a:solidFill>
                <a:latin typeface="Arial" panose="020B0604020202020204" pitchFamily="34" charset="0"/>
              </a:rPr>
              <a:t>3) Smarten the computer move using some basic AI  function to develop the two versions of the game version called level 1 and level 2 respectively.</a:t>
            </a:r>
            <a:endParaRPr lang="en-US" sz="1100" dirty="0">
              <a:solidFill>
                <a:schemeClr val="bg1"/>
              </a:solidFill>
            </a:endParaRPr>
          </a:p>
          <a:p>
            <a:pPr algn="just"/>
            <a:r>
              <a:rPr lang="en-US" sz="1100" dirty="0">
                <a:solidFill>
                  <a:schemeClr val="bg1"/>
                </a:solidFill>
                <a:latin typeface="Arial" panose="020B0604020202020204" pitchFamily="34" charset="0"/>
              </a:rPr>
              <a:t>4)for an unbeatable version, by taking a reference of the traditional minimax algorithm and developed an unbeatable version of our designed game.</a:t>
            </a:r>
            <a:endParaRPr lang="en-US" sz="1100" dirty="0">
              <a:solidFill>
                <a:schemeClr val="bg1"/>
              </a:solidFill>
            </a:endParaRPr>
          </a:p>
          <a:p>
            <a:br>
              <a:rPr lang="en-US" sz="1100" dirty="0">
                <a:solidFill>
                  <a:schemeClr val="bg1"/>
                </a:solidFill>
              </a:rPr>
            </a:br>
            <a:endParaRPr lang="en-US" sz="1100" dirty="0">
              <a:solidFill>
                <a:schemeClr val="bg1"/>
              </a:solidFill>
            </a:endParaRPr>
          </a:p>
        </p:txBody>
      </p:sp>
      <p:sp>
        <p:nvSpPr>
          <p:cNvPr id="8" name="Rectangle 7">
            <a:extLst>
              <a:ext uri="{FF2B5EF4-FFF2-40B4-BE49-F238E27FC236}">
                <a16:creationId xmlns:a16="http://schemas.microsoft.com/office/drawing/2014/main" id="{34F8E874-1065-874C-A06B-EDAF2EC5AEE6}"/>
              </a:ext>
            </a:extLst>
          </p:cNvPr>
          <p:cNvSpPr/>
          <p:nvPr/>
        </p:nvSpPr>
        <p:spPr>
          <a:xfrm>
            <a:off x="6385033" y="2542390"/>
            <a:ext cx="2526082" cy="2800767"/>
          </a:xfrm>
          <a:prstGeom prst="rect">
            <a:avLst/>
          </a:prstGeom>
        </p:spPr>
        <p:txBody>
          <a:bodyPr wrap="square">
            <a:spAutoFit/>
          </a:bodyPr>
          <a:lstStyle/>
          <a:p>
            <a:pPr algn="just"/>
            <a:r>
              <a:rPr lang="en-US" sz="1100" dirty="0">
                <a:solidFill>
                  <a:schemeClr val="bg1"/>
                </a:solidFill>
                <a:latin typeface="Arial" panose="020B0604020202020204" pitchFamily="34" charset="0"/>
              </a:rPr>
              <a:t>After the traditional and classical phase we have integration phase.</a:t>
            </a:r>
            <a:endParaRPr lang="en-US" sz="1100" dirty="0">
              <a:solidFill>
                <a:schemeClr val="bg1"/>
              </a:solidFill>
            </a:endParaRPr>
          </a:p>
          <a:p>
            <a:pPr algn="just"/>
            <a:r>
              <a:rPr lang="en-US" sz="1100" dirty="0">
                <a:solidFill>
                  <a:schemeClr val="bg1"/>
                </a:solidFill>
                <a:latin typeface="Arial" panose="020B0604020202020204" pitchFamily="34" charset="0"/>
              </a:rPr>
              <a:t>1) Here we structure and design our base page where all other levels/versions of a game can be called. The aim to design the base page is to integrate all the versions of the game on a single platform.</a:t>
            </a:r>
            <a:endParaRPr lang="en-US" sz="1100" dirty="0">
              <a:solidFill>
                <a:schemeClr val="bg1"/>
              </a:solidFill>
            </a:endParaRPr>
          </a:p>
          <a:p>
            <a:pPr algn="just"/>
            <a:r>
              <a:rPr lang="en-US" sz="1100" dirty="0">
                <a:solidFill>
                  <a:schemeClr val="bg1"/>
                </a:solidFill>
                <a:latin typeface="Arial" panose="020B0604020202020204" pitchFamily="34" charset="0"/>
              </a:rPr>
              <a:t>2) do work on lookup and beautification of websites.</a:t>
            </a:r>
            <a:endParaRPr lang="en-US" sz="1100" dirty="0">
              <a:solidFill>
                <a:schemeClr val="bg1"/>
              </a:solidFill>
            </a:endParaRPr>
          </a:p>
          <a:p>
            <a:pPr algn="just"/>
            <a:r>
              <a:rPr lang="en-US" sz="1100" dirty="0">
                <a:solidFill>
                  <a:schemeClr val="bg1"/>
                </a:solidFill>
                <a:latin typeface="Arial" panose="020B0604020202020204" pitchFamily="34" charset="0"/>
              </a:rPr>
              <a:t>3) deploy the website using the GitHub platform.</a:t>
            </a:r>
            <a:endParaRPr lang="en-US" sz="1100" dirty="0">
              <a:solidFill>
                <a:schemeClr val="bg1"/>
              </a:solidFill>
            </a:endParaRPr>
          </a:p>
          <a:p>
            <a:pPr algn="just"/>
            <a:r>
              <a:rPr lang="en-US" sz="1100" dirty="0">
                <a:solidFill>
                  <a:schemeClr val="bg1"/>
                </a:solidFill>
                <a:latin typeface="Arial" panose="020B0604020202020204" pitchFamily="34" charset="0"/>
              </a:rPr>
              <a:t>4) test our website using different browsers and test cases.</a:t>
            </a:r>
            <a:endParaRPr lang="en-US" sz="1100" dirty="0">
              <a:solidFill>
                <a:schemeClr val="bg1"/>
              </a:solidFill>
            </a:endParaRPr>
          </a:p>
          <a:p>
            <a:br>
              <a:rPr lang="en-US" sz="1100" dirty="0">
                <a:solidFill>
                  <a:schemeClr val="bg1"/>
                </a:solidFill>
              </a:rPr>
            </a:br>
            <a:endParaRPr lang="en-US" sz="11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23"/>
          <p:cNvSpPr txBox="1">
            <a:spLocks noGrp="1"/>
          </p:cNvSpPr>
          <p:nvPr>
            <p:ph type="title"/>
          </p:nvPr>
        </p:nvSpPr>
        <p:spPr>
          <a:xfrm>
            <a:off x="1187400" y="223525"/>
            <a:ext cx="6513000" cy="6204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000" dirty="0"/>
              <a:t>TIC-TAC-TOE</a:t>
            </a:r>
            <a:endParaRPr sz="4000" dirty="0"/>
          </a:p>
        </p:txBody>
      </p:sp>
      <p:sp>
        <p:nvSpPr>
          <p:cNvPr id="845" name="Google Shape;845;p23"/>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dirty="0"/>
          </a:p>
        </p:txBody>
      </p:sp>
      <p:cxnSp>
        <p:nvCxnSpPr>
          <p:cNvPr id="846" name="Google Shape;846;p23"/>
          <p:cNvCxnSpPr>
            <a:cxnSpLocks/>
          </p:cNvCxnSpPr>
          <p:nvPr/>
        </p:nvCxnSpPr>
        <p:spPr>
          <a:xfrm rot="16200000" flipH="1">
            <a:off x="4894047" y="1366367"/>
            <a:ext cx="955498" cy="1971047"/>
          </a:xfrm>
          <a:prstGeom prst="bentConnector3">
            <a:avLst>
              <a:gd name="adj1" fmla="val 50000"/>
            </a:avLst>
          </a:prstGeom>
          <a:noFill/>
          <a:ln w="9525" cap="flat" cmpd="sng">
            <a:solidFill>
              <a:srgbClr val="FFFFFF"/>
            </a:solidFill>
            <a:prstDash val="solid"/>
            <a:round/>
            <a:headEnd type="diamond" w="med" len="med"/>
            <a:tailEnd type="diamond" w="med" len="med"/>
          </a:ln>
        </p:spPr>
      </p:cxnSp>
      <p:cxnSp>
        <p:nvCxnSpPr>
          <p:cNvPr id="849" name="Google Shape;849;p23"/>
          <p:cNvCxnSpPr>
            <a:cxnSpLocks/>
          </p:cNvCxnSpPr>
          <p:nvPr/>
        </p:nvCxnSpPr>
        <p:spPr>
          <a:xfrm>
            <a:off x="2087971" y="3608361"/>
            <a:ext cx="1349410" cy="264525"/>
          </a:xfrm>
          <a:prstGeom prst="bentConnector2">
            <a:avLst/>
          </a:prstGeom>
          <a:noFill/>
          <a:ln w="9525" cap="flat" cmpd="sng">
            <a:solidFill>
              <a:srgbClr val="FFFFFF"/>
            </a:solidFill>
            <a:prstDash val="solid"/>
            <a:round/>
            <a:headEnd type="diamond" w="med" len="med"/>
            <a:tailEnd type="diamond" w="med" len="med"/>
          </a:ln>
        </p:spPr>
      </p:cxnSp>
      <p:cxnSp>
        <p:nvCxnSpPr>
          <p:cNvPr id="852" name="Google Shape;852;p23"/>
          <p:cNvCxnSpPr>
            <a:cxnSpLocks/>
          </p:cNvCxnSpPr>
          <p:nvPr/>
        </p:nvCxnSpPr>
        <p:spPr>
          <a:xfrm rot="5400000" flipH="1" flipV="1">
            <a:off x="1107033" y="2995422"/>
            <a:ext cx="704069" cy="1206561"/>
          </a:xfrm>
          <a:prstGeom prst="bentConnector3">
            <a:avLst>
              <a:gd name="adj1" fmla="val 50000"/>
            </a:avLst>
          </a:prstGeom>
          <a:noFill/>
          <a:ln w="9525" cap="flat" cmpd="sng">
            <a:solidFill>
              <a:srgbClr val="FFFFFF"/>
            </a:solidFill>
            <a:prstDash val="solid"/>
            <a:round/>
            <a:headEnd type="diamond" w="med" len="med"/>
            <a:tailEnd type="diamond" w="med" len="med"/>
          </a:ln>
        </p:spPr>
      </p:cxnSp>
      <p:cxnSp>
        <p:nvCxnSpPr>
          <p:cNvPr id="858" name="Google Shape;858;p23"/>
          <p:cNvCxnSpPr>
            <a:cxnSpLocks/>
            <a:stCxn id="850" idx="0"/>
          </p:cNvCxnSpPr>
          <p:nvPr/>
        </p:nvCxnSpPr>
        <p:spPr>
          <a:xfrm rot="5400000" flipH="1" flipV="1">
            <a:off x="3075682" y="1338556"/>
            <a:ext cx="297255" cy="2323923"/>
          </a:xfrm>
          <a:prstGeom prst="bentConnector2">
            <a:avLst/>
          </a:prstGeom>
          <a:noFill/>
          <a:ln w="9525" cap="flat" cmpd="sng">
            <a:solidFill>
              <a:srgbClr val="FFFFFF"/>
            </a:solidFill>
            <a:prstDash val="solid"/>
            <a:round/>
            <a:headEnd type="diamond" w="med" len="med"/>
            <a:tailEnd type="diamond" w="med" len="med"/>
          </a:ln>
        </p:spPr>
      </p:cxnSp>
      <p:sp>
        <p:nvSpPr>
          <p:cNvPr id="847" name="Google Shape;847;p23"/>
          <p:cNvSpPr txBox="1"/>
          <p:nvPr/>
        </p:nvSpPr>
        <p:spPr>
          <a:xfrm>
            <a:off x="3132652" y="1260721"/>
            <a:ext cx="2329995" cy="57959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FFFF"/>
                </a:solidFill>
                <a:latin typeface="Abel"/>
                <a:ea typeface="Abel"/>
                <a:cs typeface="Abel"/>
                <a:sym typeface="Abel"/>
              </a:rPr>
              <a:t>TIC-TAC-TOE </a:t>
            </a:r>
          </a:p>
          <a:p>
            <a:pPr marL="0" lvl="0" indent="0" algn="ctr" rtl="0">
              <a:spcBef>
                <a:spcPts val="0"/>
              </a:spcBef>
              <a:spcAft>
                <a:spcPts val="0"/>
              </a:spcAft>
              <a:buNone/>
            </a:pPr>
            <a:r>
              <a:rPr lang="en" sz="1800" dirty="0">
                <a:solidFill>
                  <a:srgbClr val="FFFFFF"/>
                </a:solidFill>
                <a:latin typeface="Abel"/>
                <a:ea typeface="Abel"/>
                <a:cs typeface="Abel"/>
                <a:sym typeface="Abel"/>
              </a:rPr>
              <a:t>( Computer/ 2Player)</a:t>
            </a:r>
            <a:endParaRPr sz="1800" dirty="0">
              <a:solidFill>
                <a:srgbClr val="FFFFFF"/>
              </a:solidFill>
              <a:latin typeface="Abel"/>
              <a:ea typeface="Abel"/>
              <a:cs typeface="Abel"/>
              <a:sym typeface="Abel"/>
            </a:endParaRPr>
          </a:p>
        </p:txBody>
      </p:sp>
      <p:sp>
        <p:nvSpPr>
          <p:cNvPr id="850" name="Google Shape;850;p23"/>
          <p:cNvSpPr txBox="1"/>
          <p:nvPr/>
        </p:nvSpPr>
        <p:spPr>
          <a:xfrm>
            <a:off x="1293298" y="2649144"/>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2D tic-tac-toe</a:t>
            </a:r>
            <a:endParaRPr sz="1200" dirty="0">
              <a:solidFill>
                <a:srgbClr val="FFFFFF"/>
              </a:solidFill>
              <a:latin typeface="Abel"/>
              <a:ea typeface="Abel"/>
              <a:cs typeface="Abel"/>
              <a:sym typeface="Abel"/>
            </a:endParaRPr>
          </a:p>
        </p:txBody>
      </p:sp>
      <p:sp>
        <p:nvSpPr>
          <p:cNvPr id="851" name="Google Shape;851;p23"/>
          <p:cNvSpPr txBox="1"/>
          <p:nvPr/>
        </p:nvSpPr>
        <p:spPr>
          <a:xfrm>
            <a:off x="2595914" y="4008599"/>
            <a:ext cx="159795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Beat Me If you Can!</a:t>
            </a:r>
          </a:p>
          <a:p>
            <a:pPr algn="ctr"/>
            <a:r>
              <a:rPr lang="en-US" sz="1200" dirty="0">
                <a:solidFill>
                  <a:srgbClr val="FFFFFF"/>
                </a:solidFill>
                <a:latin typeface="Abel"/>
                <a:ea typeface="Abel"/>
                <a:cs typeface="Abel"/>
                <a:sym typeface="Abel"/>
              </a:rPr>
              <a:t>(Html, CSS, JavaScript)</a:t>
            </a:r>
          </a:p>
          <a:p>
            <a:pPr marL="0" lvl="0" indent="0" algn="ctr" rtl="0">
              <a:spcBef>
                <a:spcPts val="0"/>
              </a:spcBef>
              <a:spcAft>
                <a:spcPts val="0"/>
              </a:spcAft>
              <a:buNone/>
            </a:pPr>
            <a:endParaRPr sz="1200" dirty="0">
              <a:solidFill>
                <a:srgbClr val="FFFFFF"/>
              </a:solidFill>
              <a:latin typeface="Abel"/>
              <a:ea typeface="Abel"/>
              <a:cs typeface="Abel"/>
              <a:sym typeface="Abel"/>
            </a:endParaRPr>
          </a:p>
        </p:txBody>
      </p:sp>
      <p:sp>
        <p:nvSpPr>
          <p:cNvPr id="853" name="Google Shape;853;p23"/>
          <p:cNvSpPr txBox="1"/>
          <p:nvPr/>
        </p:nvSpPr>
        <p:spPr>
          <a:xfrm>
            <a:off x="-43133" y="3933725"/>
            <a:ext cx="1649688"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Level-1</a:t>
            </a:r>
          </a:p>
          <a:p>
            <a:pPr marL="0" lvl="0" indent="0" algn="ctr" rtl="0">
              <a:spcBef>
                <a:spcPts val="0"/>
              </a:spcBef>
              <a:spcAft>
                <a:spcPts val="0"/>
              </a:spcAft>
              <a:buNone/>
            </a:pPr>
            <a:r>
              <a:rPr lang="en" sz="1200" dirty="0">
                <a:solidFill>
                  <a:srgbClr val="FFFFFF"/>
                </a:solidFill>
                <a:latin typeface="Abel"/>
                <a:ea typeface="Abel"/>
                <a:cs typeface="Abel"/>
                <a:sym typeface="Abel"/>
              </a:rPr>
              <a:t>(Html, CSS, JavaScript)</a:t>
            </a:r>
            <a:endParaRPr sz="1200" dirty="0">
              <a:solidFill>
                <a:srgbClr val="FFFFFF"/>
              </a:solidFill>
              <a:latin typeface="Abel"/>
              <a:ea typeface="Abel"/>
              <a:cs typeface="Abel"/>
              <a:sym typeface="Abel"/>
            </a:endParaRPr>
          </a:p>
        </p:txBody>
      </p:sp>
      <p:sp>
        <p:nvSpPr>
          <p:cNvPr id="33" name="Google Shape;853;p23">
            <a:extLst>
              <a:ext uri="{FF2B5EF4-FFF2-40B4-BE49-F238E27FC236}">
                <a16:creationId xmlns:a16="http://schemas.microsoft.com/office/drawing/2014/main" id="{1FF269BB-45E5-D24A-99F3-F7C7E073D43D}"/>
              </a:ext>
            </a:extLst>
          </p:cNvPr>
          <p:cNvSpPr txBox="1"/>
          <p:nvPr/>
        </p:nvSpPr>
        <p:spPr>
          <a:xfrm>
            <a:off x="1318921" y="3942231"/>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Level-2</a:t>
            </a:r>
          </a:p>
          <a:p>
            <a:pPr lvl="0" algn="ctr"/>
            <a:r>
              <a:rPr lang="en" sz="1200" dirty="0">
                <a:solidFill>
                  <a:srgbClr val="FFFFFF"/>
                </a:solidFill>
                <a:latin typeface="Abel"/>
                <a:ea typeface="Abel"/>
                <a:cs typeface="Abel"/>
                <a:sym typeface="Abel"/>
              </a:rPr>
              <a:t>(Html, CSS)</a:t>
            </a:r>
            <a:endParaRPr sz="1200" dirty="0">
              <a:solidFill>
                <a:srgbClr val="FFFFFF"/>
              </a:solidFill>
              <a:latin typeface="Abel"/>
              <a:ea typeface="Abel"/>
              <a:cs typeface="Abel"/>
              <a:sym typeface="Abel"/>
            </a:endParaRPr>
          </a:p>
        </p:txBody>
      </p:sp>
      <p:cxnSp>
        <p:nvCxnSpPr>
          <p:cNvPr id="34" name="Google Shape;849;p23">
            <a:extLst>
              <a:ext uri="{FF2B5EF4-FFF2-40B4-BE49-F238E27FC236}">
                <a16:creationId xmlns:a16="http://schemas.microsoft.com/office/drawing/2014/main" id="{0530A433-EBD7-D745-B59D-EA5270663998}"/>
              </a:ext>
            </a:extLst>
          </p:cNvPr>
          <p:cNvCxnSpPr>
            <a:cxnSpLocks/>
          </p:cNvCxnSpPr>
          <p:nvPr/>
        </p:nvCxnSpPr>
        <p:spPr>
          <a:xfrm rot="16200000" flipH="1">
            <a:off x="1857666" y="3808479"/>
            <a:ext cx="400238" cy="2"/>
          </a:xfrm>
          <a:prstGeom prst="bentConnector3">
            <a:avLst>
              <a:gd name="adj1" fmla="val 50000"/>
            </a:avLst>
          </a:prstGeom>
          <a:noFill/>
          <a:ln w="9525" cap="flat" cmpd="sng">
            <a:solidFill>
              <a:srgbClr val="FFFFFF"/>
            </a:solidFill>
            <a:prstDash val="solid"/>
            <a:round/>
            <a:headEnd type="diamond" w="med" len="med"/>
            <a:tailEnd type="diamond" w="med" len="med"/>
          </a:ln>
        </p:spPr>
      </p:cxnSp>
      <p:cxnSp>
        <p:nvCxnSpPr>
          <p:cNvPr id="49" name="Google Shape;849;p23">
            <a:extLst>
              <a:ext uri="{FF2B5EF4-FFF2-40B4-BE49-F238E27FC236}">
                <a16:creationId xmlns:a16="http://schemas.microsoft.com/office/drawing/2014/main" id="{1A2C1CB2-FF72-B649-82AF-576B2FEA28CE}"/>
              </a:ext>
            </a:extLst>
          </p:cNvPr>
          <p:cNvCxnSpPr>
            <a:cxnSpLocks/>
          </p:cNvCxnSpPr>
          <p:nvPr/>
        </p:nvCxnSpPr>
        <p:spPr>
          <a:xfrm>
            <a:off x="6370217" y="3622218"/>
            <a:ext cx="1319485" cy="264525"/>
          </a:xfrm>
          <a:prstGeom prst="bentConnector2">
            <a:avLst/>
          </a:prstGeom>
          <a:noFill/>
          <a:ln w="9525" cap="flat" cmpd="sng">
            <a:solidFill>
              <a:srgbClr val="FFFFFF"/>
            </a:solidFill>
            <a:prstDash val="solid"/>
            <a:round/>
            <a:headEnd type="diamond" w="med" len="med"/>
            <a:tailEnd type="diamond" w="med" len="med"/>
          </a:ln>
        </p:spPr>
      </p:cxnSp>
      <p:cxnSp>
        <p:nvCxnSpPr>
          <p:cNvPr id="50" name="Google Shape;852;p23">
            <a:extLst>
              <a:ext uri="{FF2B5EF4-FFF2-40B4-BE49-F238E27FC236}">
                <a16:creationId xmlns:a16="http://schemas.microsoft.com/office/drawing/2014/main" id="{43A18E18-E9D7-B64D-B6C4-68F2DC8889FB}"/>
              </a:ext>
            </a:extLst>
          </p:cNvPr>
          <p:cNvCxnSpPr>
            <a:cxnSpLocks/>
          </p:cNvCxnSpPr>
          <p:nvPr/>
        </p:nvCxnSpPr>
        <p:spPr>
          <a:xfrm rot="5400000" flipH="1" flipV="1">
            <a:off x="5406568" y="3009279"/>
            <a:ext cx="704069" cy="1206561"/>
          </a:xfrm>
          <a:prstGeom prst="bentConnector3">
            <a:avLst>
              <a:gd name="adj1" fmla="val 50000"/>
            </a:avLst>
          </a:prstGeom>
          <a:noFill/>
          <a:ln w="9525" cap="flat" cmpd="sng">
            <a:solidFill>
              <a:srgbClr val="FFFFFF"/>
            </a:solidFill>
            <a:prstDash val="solid"/>
            <a:round/>
            <a:headEnd type="diamond" w="med" len="med"/>
            <a:tailEnd type="diamond" w="med" len="med"/>
          </a:ln>
        </p:spPr>
      </p:cxnSp>
      <p:cxnSp>
        <p:nvCxnSpPr>
          <p:cNvPr id="54" name="Google Shape;849;p23">
            <a:extLst>
              <a:ext uri="{FF2B5EF4-FFF2-40B4-BE49-F238E27FC236}">
                <a16:creationId xmlns:a16="http://schemas.microsoft.com/office/drawing/2014/main" id="{2F8E7443-4C81-494D-BAA7-AA435C1F0EDC}"/>
              </a:ext>
            </a:extLst>
          </p:cNvPr>
          <p:cNvCxnSpPr>
            <a:cxnSpLocks/>
          </p:cNvCxnSpPr>
          <p:nvPr/>
        </p:nvCxnSpPr>
        <p:spPr>
          <a:xfrm rot="16200000" flipH="1">
            <a:off x="6157201" y="3822336"/>
            <a:ext cx="400238" cy="2"/>
          </a:xfrm>
          <a:prstGeom prst="bentConnector3">
            <a:avLst>
              <a:gd name="adj1" fmla="val 50000"/>
            </a:avLst>
          </a:prstGeom>
          <a:noFill/>
          <a:ln w="9525" cap="flat" cmpd="sng">
            <a:solidFill>
              <a:srgbClr val="FFFFFF"/>
            </a:solidFill>
            <a:prstDash val="solid"/>
            <a:round/>
            <a:headEnd type="diamond" w="med" len="med"/>
            <a:tailEnd type="diamond" w="med" len="med"/>
          </a:ln>
        </p:spPr>
      </p:cxnSp>
      <p:sp>
        <p:nvSpPr>
          <p:cNvPr id="55" name="Google Shape;850;p23">
            <a:extLst>
              <a:ext uri="{FF2B5EF4-FFF2-40B4-BE49-F238E27FC236}">
                <a16:creationId xmlns:a16="http://schemas.microsoft.com/office/drawing/2014/main" id="{00E0845D-1F74-504C-8867-631C755DDF6B}"/>
              </a:ext>
            </a:extLst>
          </p:cNvPr>
          <p:cNvSpPr txBox="1"/>
          <p:nvPr/>
        </p:nvSpPr>
        <p:spPr>
          <a:xfrm>
            <a:off x="5588269" y="2728145"/>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3D tic-tac-toe</a:t>
            </a:r>
            <a:endParaRPr sz="1200" dirty="0">
              <a:solidFill>
                <a:srgbClr val="FFFFFF"/>
              </a:solidFill>
              <a:latin typeface="Abel"/>
              <a:ea typeface="Abel"/>
              <a:cs typeface="Abel"/>
              <a:sym typeface="Abel"/>
            </a:endParaRPr>
          </a:p>
        </p:txBody>
      </p:sp>
      <p:sp>
        <p:nvSpPr>
          <p:cNvPr id="76" name="Google Shape;853;p23">
            <a:extLst>
              <a:ext uri="{FF2B5EF4-FFF2-40B4-BE49-F238E27FC236}">
                <a16:creationId xmlns:a16="http://schemas.microsoft.com/office/drawing/2014/main" id="{1A112F94-5E34-7A4C-98B1-A8F6F2CCD5BC}"/>
              </a:ext>
            </a:extLst>
          </p:cNvPr>
          <p:cNvSpPr txBox="1"/>
          <p:nvPr/>
        </p:nvSpPr>
        <p:spPr>
          <a:xfrm>
            <a:off x="4311812" y="3938347"/>
            <a:ext cx="1649688"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Level-1</a:t>
            </a:r>
          </a:p>
          <a:p>
            <a:pPr marL="0" lvl="0" indent="0" algn="ctr" rtl="0">
              <a:spcBef>
                <a:spcPts val="0"/>
              </a:spcBef>
              <a:spcAft>
                <a:spcPts val="0"/>
              </a:spcAft>
              <a:buNone/>
            </a:pPr>
            <a:r>
              <a:rPr lang="en" sz="1200" dirty="0">
                <a:solidFill>
                  <a:srgbClr val="FFFFFF"/>
                </a:solidFill>
                <a:latin typeface="Abel"/>
                <a:ea typeface="Abel"/>
                <a:cs typeface="Abel"/>
                <a:sym typeface="Abel"/>
              </a:rPr>
              <a:t>(Html, CSS, JavaScript)</a:t>
            </a:r>
            <a:endParaRPr sz="1200" dirty="0">
              <a:solidFill>
                <a:srgbClr val="FFFFFF"/>
              </a:solidFill>
              <a:latin typeface="Abel"/>
              <a:ea typeface="Abel"/>
              <a:cs typeface="Abel"/>
              <a:sym typeface="Abel"/>
            </a:endParaRPr>
          </a:p>
        </p:txBody>
      </p:sp>
      <p:sp>
        <p:nvSpPr>
          <p:cNvPr id="77" name="Google Shape;853;p23">
            <a:extLst>
              <a:ext uri="{FF2B5EF4-FFF2-40B4-BE49-F238E27FC236}">
                <a16:creationId xmlns:a16="http://schemas.microsoft.com/office/drawing/2014/main" id="{E75C1F26-8DAC-B243-A6D8-86BF620F77AA}"/>
              </a:ext>
            </a:extLst>
          </p:cNvPr>
          <p:cNvSpPr txBox="1"/>
          <p:nvPr/>
        </p:nvSpPr>
        <p:spPr>
          <a:xfrm>
            <a:off x="5673866" y="394685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Level-2</a:t>
            </a:r>
          </a:p>
          <a:p>
            <a:pPr lvl="0" algn="ctr"/>
            <a:r>
              <a:rPr lang="en" sz="1200" dirty="0">
                <a:solidFill>
                  <a:srgbClr val="FFFFFF"/>
                </a:solidFill>
                <a:latin typeface="Abel"/>
                <a:ea typeface="Abel"/>
                <a:cs typeface="Abel"/>
                <a:sym typeface="Abel"/>
              </a:rPr>
              <a:t>(Html, CSS)</a:t>
            </a:r>
            <a:endParaRPr sz="1200" dirty="0">
              <a:solidFill>
                <a:srgbClr val="FFFFFF"/>
              </a:solidFill>
              <a:latin typeface="Abel"/>
              <a:ea typeface="Abel"/>
              <a:cs typeface="Abel"/>
              <a:sym typeface="Abel"/>
            </a:endParaRPr>
          </a:p>
        </p:txBody>
      </p:sp>
      <p:sp>
        <p:nvSpPr>
          <p:cNvPr id="78" name="Google Shape;851;p23">
            <a:extLst>
              <a:ext uri="{FF2B5EF4-FFF2-40B4-BE49-F238E27FC236}">
                <a16:creationId xmlns:a16="http://schemas.microsoft.com/office/drawing/2014/main" id="{F35E11F2-E350-C14D-B808-7B37B3E46B22}"/>
              </a:ext>
            </a:extLst>
          </p:cNvPr>
          <p:cNvSpPr txBox="1"/>
          <p:nvPr/>
        </p:nvSpPr>
        <p:spPr>
          <a:xfrm>
            <a:off x="6931535" y="4006963"/>
            <a:ext cx="159795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Abel"/>
                <a:ea typeface="Abel"/>
                <a:cs typeface="Abel"/>
                <a:sym typeface="Abel"/>
              </a:rPr>
              <a:t>Beat Me If you Can!</a:t>
            </a:r>
          </a:p>
          <a:p>
            <a:pPr algn="ctr"/>
            <a:r>
              <a:rPr lang="en-US" sz="1200" dirty="0">
                <a:solidFill>
                  <a:srgbClr val="FFFFFF"/>
                </a:solidFill>
                <a:latin typeface="Abel"/>
                <a:ea typeface="Abel"/>
                <a:cs typeface="Abel"/>
                <a:sym typeface="Abel"/>
              </a:rPr>
              <a:t>(Html, CSS, JavaScript)</a:t>
            </a:r>
          </a:p>
          <a:p>
            <a:pPr marL="0" lvl="0" indent="0" algn="ctr" rtl="0">
              <a:spcBef>
                <a:spcPts val="0"/>
              </a:spcBef>
              <a:spcAft>
                <a:spcPts val="0"/>
              </a:spcAft>
              <a:buNone/>
            </a:pPr>
            <a:endParaRPr sz="1200" dirty="0">
              <a:solidFill>
                <a:srgbClr val="FFFFFF"/>
              </a:solidFill>
              <a:latin typeface="Abel"/>
              <a:ea typeface="Abel"/>
              <a:cs typeface="Abel"/>
              <a:sym typeface="A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ctrTitle" idx="4294967295"/>
          </p:nvPr>
        </p:nvSpPr>
        <p:spPr>
          <a:xfrm>
            <a:off x="682068" y="522450"/>
            <a:ext cx="4017000" cy="2049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solidFill>
                  <a:schemeClr val="lt1"/>
                </a:solidFill>
              </a:rPr>
              <a:t>Unique concept</a:t>
            </a:r>
            <a:endParaRPr sz="7200" dirty="0">
              <a:solidFill>
                <a:schemeClr val="lt1"/>
              </a:solidFill>
            </a:endParaRPr>
          </a:p>
        </p:txBody>
      </p:sp>
      <p:sp>
        <p:nvSpPr>
          <p:cNvPr id="123" name="Google Shape;123;p21"/>
          <p:cNvSpPr txBox="1">
            <a:spLocks noGrp="1"/>
          </p:cNvSpPr>
          <p:nvPr>
            <p:ph type="subTitle" idx="4294967295"/>
          </p:nvPr>
        </p:nvSpPr>
        <p:spPr>
          <a:xfrm>
            <a:off x="259645" y="3034495"/>
            <a:ext cx="4958255" cy="1971740"/>
          </a:xfrm>
          <a:prstGeom prst="rect">
            <a:avLst/>
          </a:prstGeom>
        </p:spPr>
        <p:txBody>
          <a:bodyPr spcFirstLastPara="1" wrap="square" lIns="0" tIns="0" rIns="0" bIns="0" anchor="t" anchorCtr="0">
            <a:noAutofit/>
          </a:bodyPr>
          <a:lstStyle/>
          <a:p>
            <a:pPr marL="76200" indent="0">
              <a:buNone/>
            </a:pPr>
            <a:r>
              <a:rPr lang="en-US" dirty="0"/>
              <a:t>It’s a next level of tic-tac-toe, 3D TIC-TAC-TOE in which user is allowed to play same tic-tac-toe on 3D plane against computer which enhances the difficulty level of the game.</a:t>
            </a:r>
          </a:p>
        </p:txBody>
      </p:sp>
      <p:sp>
        <p:nvSpPr>
          <p:cNvPr id="124" name="Google Shape;124;p2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8</a:t>
            </a:fld>
            <a:endParaRPr>
              <a:solidFill>
                <a:schemeClr val="lt1"/>
              </a:solidFill>
            </a:endParaRPr>
          </a:p>
        </p:txBody>
      </p:sp>
      <p:sp>
        <p:nvSpPr>
          <p:cNvPr id="125" name="Google Shape;125;p21"/>
          <p:cNvSpPr/>
          <p:nvPr/>
        </p:nvSpPr>
        <p:spPr>
          <a:xfrm>
            <a:off x="5733000" y="577350"/>
            <a:ext cx="3988800" cy="3988800"/>
          </a:xfrm>
          <a:prstGeom prst="chord">
            <a:avLst>
              <a:gd name="adj1" fmla="val 2673960"/>
              <a:gd name="adj2" fmla="val 1892177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6923409" y="1611296"/>
            <a:ext cx="1799891" cy="1823854"/>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7" name="Google Shape;127;p21"/>
          <p:cNvSpPr/>
          <p:nvPr/>
        </p:nvSpPr>
        <p:spPr>
          <a:xfrm rot="1473096">
            <a:off x="5286885" y="2521954"/>
            <a:ext cx="1052374" cy="1025082"/>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8" name="Google Shape;128;p21"/>
          <p:cNvSpPr/>
          <p:nvPr/>
        </p:nvSpPr>
        <p:spPr>
          <a:xfrm>
            <a:off x="6575291" y="1437000"/>
            <a:ext cx="460690" cy="44767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29" name="Google Shape;129;p21"/>
          <p:cNvSpPr/>
          <p:nvPr/>
        </p:nvSpPr>
        <p:spPr>
          <a:xfrm rot="2487177">
            <a:off x="6279019" y="3468403"/>
            <a:ext cx="327755" cy="31849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Tree>
    <p:extLst>
      <p:ext uri="{BB962C8B-B14F-4D97-AF65-F5344CB8AC3E}">
        <p14:creationId xmlns:p14="http://schemas.microsoft.com/office/powerpoint/2010/main" val="334609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32"/>
          <p:cNvSpPr/>
          <p:nvPr/>
        </p:nvSpPr>
        <p:spPr>
          <a:xfrm>
            <a:off x="4902569" y="1076772"/>
            <a:ext cx="2259000" cy="2991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Abel"/>
                <a:ea typeface="Abel"/>
                <a:cs typeface="Abel"/>
                <a:sym typeface="Abel"/>
              </a:rPr>
              <a:t>Place your screenshot here</a:t>
            </a:r>
            <a:endParaRPr sz="1000">
              <a:solidFill>
                <a:srgbClr val="FFFFFF"/>
              </a:solidFill>
              <a:latin typeface="Abel"/>
              <a:ea typeface="Abel"/>
              <a:cs typeface="Abel"/>
              <a:sym typeface="Abel"/>
            </a:endParaRPr>
          </a:p>
        </p:txBody>
      </p:sp>
      <p:sp>
        <p:nvSpPr>
          <p:cNvPr id="966" name="Google Shape;966;p32"/>
          <p:cNvSpPr txBox="1">
            <a:spLocks noGrp="1"/>
          </p:cNvSpPr>
          <p:nvPr>
            <p:ph type="sldNum" idx="12"/>
          </p:nvPr>
        </p:nvSpPr>
        <p:spPr>
          <a:xfrm>
            <a:off x="4297650" y="4749851"/>
            <a:ext cx="548700" cy="393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mtClean="0"/>
              <a:t>9</a:t>
            </a:fld>
            <a:endParaRPr dirty="0"/>
          </a:p>
        </p:txBody>
      </p:sp>
      <p:grpSp>
        <p:nvGrpSpPr>
          <p:cNvPr id="967" name="Google Shape;967;p32"/>
          <p:cNvGrpSpPr/>
          <p:nvPr/>
        </p:nvGrpSpPr>
        <p:grpSpPr>
          <a:xfrm>
            <a:off x="5113226" y="700726"/>
            <a:ext cx="2378912" cy="3670792"/>
            <a:chOff x="2112475" y="238125"/>
            <a:chExt cx="3395050" cy="5238750"/>
          </a:xfrm>
        </p:grpSpPr>
        <p:sp>
          <p:nvSpPr>
            <p:cNvPr id="968" name="Google Shape;968;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a:noFill/>
            </a:ln>
            <a:effectLst>
              <a:outerShdw blurRad="214313"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0E003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0E003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0E003F">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32"/>
          <p:cNvSpPr txBox="1">
            <a:spLocks noGrp="1"/>
          </p:cNvSpPr>
          <p:nvPr>
            <p:ph type="body" idx="4294967295"/>
          </p:nvPr>
        </p:nvSpPr>
        <p:spPr>
          <a:xfrm>
            <a:off x="692727" y="1076772"/>
            <a:ext cx="3879273" cy="2918700"/>
          </a:xfrm>
          <a:prstGeom prst="rect">
            <a:avLst/>
          </a:prstGeom>
        </p:spPr>
        <p:txBody>
          <a:bodyPr spcFirstLastPara="1" wrap="square" lIns="0" tIns="0" rIns="0" bIns="0" anchor="ctr" anchorCtr="0">
            <a:noAutofit/>
          </a:bodyPr>
          <a:lstStyle/>
          <a:p>
            <a:pPr marL="0" lvl="0" indent="0" rtl="0">
              <a:spcBef>
                <a:spcPts val="600"/>
              </a:spcBef>
              <a:spcAft>
                <a:spcPts val="0"/>
              </a:spcAft>
              <a:buNone/>
            </a:pPr>
            <a:r>
              <a:rPr lang="en-US" sz="3200" b="1" dirty="0">
                <a:latin typeface="Megrim"/>
                <a:ea typeface="Megrim"/>
                <a:cs typeface="Megrim"/>
                <a:sym typeface="Megrim"/>
              </a:rPr>
              <a:t>TABLE OF CONTENTS</a:t>
            </a:r>
          </a:p>
          <a:p>
            <a:r>
              <a:rPr lang="en-US" dirty="0">
                <a:hlinkClick r:id="rId3"/>
              </a:rPr>
              <a:t>About Tic Tac Toe</a:t>
            </a:r>
            <a:endParaRPr lang="en-US" dirty="0"/>
          </a:p>
          <a:p>
            <a:r>
              <a:rPr lang="en-US" dirty="0">
                <a:hlinkClick r:id="rId4"/>
              </a:rPr>
              <a:t>Minimax algorithm</a:t>
            </a:r>
            <a:endParaRPr lang="en-US" dirty="0"/>
          </a:p>
          <a:p>
            <a:r>
              <a:rPr lang="en-US" dirty="0">
                <a:hlinkClick r:id="rId5"/>
              </a:rPr>
              <a:t>Unbeatable Tic Tac Toe AI</a:t>
            </a:r>
            <a:endParaRPr lang="en-US" dirty="0"/>
          </a:p>
          <a:p>
            <a:pPr marL="0" lvl="0" indent="0" rtl="0">
              <a:spcBef>
                <a:spcPts val="600"/>
              </a:spcBef>
              <a:spcAft>
                <a:spcPts val="0"/>
              </a:spcAft>
              <a:buNone/>
            </a:pPr>
            <a:endParaRPr lang="en-US" b="1" dirty="0">
              <a:latin typeface="Megrim"/>
              <a:ea typeface="Megrim"/>
              <a:cs typeface="Megrim"/>
              <a:sym typeface="Megrim"/>
            </a:endParaRPr>
          </a:p>
        </p:txBody>
      </p:sp>
      <p:pic>
        <p:nvPicPr>
          <p:cNvPr id="4" name="Picture 3">
            <a:extLst>
              <a:ext uri="{FF2B5EF4-FFF2-40B4-BE49-F238E27FC236}">
                <a16:creationId xmlns:a16="http://schemas.microsoft.com/office/drawing/2014/main" id="{E288BDEF-4F2A-244C-9CDE-26BA01FA7C27}"/>
              </a:ext>
            </a:extLst>
          </p:cNvPr>
          <p:cNvPicPr>
            <a:picLocks noChangeAspect="1"/>
          </p:cNvPicPr>
          <p:nvPr/>
        </p:nvPicPr>
        <p:blipFill>
          <a:blip r:embed="rId6"/>
          <a:stretch>
            <a:fillRect/>
          </a:stretch>
        </p:blipFill>
        <p:spPr>
          <a:xfrm>
            <a:off x="5219651" y="1212652"/>
            <a:ext cx="2166062" cy="2718195"/>
          </a:xfrm>
          <a:prstGeom prst="rect">
            <a:avLst/>
          </a:prstGeom>
        </p:spPr>
      </p:pic>
    </p:spTree>
  </p:cSld>
  <p:clrMapOvr>
    <a:masterClrMapping/>
  </p:clrMapOvr>
</p:sld>
</file>

<file path=ppt/theme/theme1.xml><?xml version="1.0" encoding="utf-8"?>
<a:theme xmlns:a="http://schemas.openxmlformats.org/drawingml/2006/main" name="Iris template">
  <a:themeElements>
    <a:clrScheme name="Custom 347">
      <a:dk1>
        <a:srgbClr val="000000"/>
      </a:dk1>
      <a:lt1>
        <a:srgbClr val="FFFFFF"/>
      </a:lt1>
      <a:dk2>
        <a:srgbClr val="04001D"/>
      </a:dk2>
      <a:lt2>
        <a:srgbClr val="FFFFFF"/>
      </a:lt2>
      <a:accent1>
        <a:srgbClr val="008391"/>
      </a:accent1>
      <a:accent2>
        <a:srgbClr val="7D2A99"/>
      </a:accent2>
      <a:accent3>
        <a:srgbClr val="20124D"/>
      </a:accent3>
      <a:accent4>
        <a:srgbClr val="073763"/>
      </a:accent4>
      <a:accent5>
        <a:srgbClr val="1155CC"/>
      </a:accent5>
      <a:accent6>
        <a:srgbClr val="02D9E5"/>
      </a:accent6>
      <a:hlink>
        <a:srgbClr val="02D9E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2499</Words>
  <Application>Microsoft Macintosh PowerPoint</Application>
  <PresentationFormat>On-screen Show (16:9)</PresentationFormat>
  <Paragraphs>268</Paragraphs>
  <Slides>29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Megrim</vt:lpstr>
      <vt:lpstr>Calibri</vt:lpstr>
      <vt:lpstr>Avenir Next</vt:lpstr>
      <vt:lpstr>Arial</vt:lpstr>
      <vt:lpstr>medium-content-serif-font</vt:lpstr>
      <vt:lpstr>Abel</vt:lpstr>
      <vt:lpstr>Iris template</vt:lpstr>
      <vt:lpstr>Engage’20 mentorship program</vt:lpstr>
      <vt:lpstr>Team:  PERSEVERANCE-20</vt:lpstr>
      <vt:lpstr> Project Goals:</vt:lpstr>
      <vt:lpstr>PowerPoint Presentation</vt:lpstr>
      <vt:lpstr> workflow for each version of the game</vt:lpstr>
      <vt:lpstr>PHASES</vt:lpstr>
      <vt:lpstr>TIC-TAC-TOE</vt:lpstr>
      <vt:lpstr>Unique concept</vt:lpstr>
      <vt:lpstr>PowerPoint Presentation</vt:lpstr>
      <vt:lpstr>PowerPoint Presentation</vt:lpstr>
      <vt:lpstr>MINIMAX ALGORITHM: </vt:lpstr>
      <vt:lpstr>PowerPoint Presentation</vt:lpstr>
      <vt:lpstr>Unbeatable Tic Tac Toe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 OUR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Engage’20 mentorship program</dc:title>
  <cp:lastModifiedBy>Microsoft Office User</cp:lastModifiedBy>
  <cp:revision>25</cp:revision>
  <dcterms:modified xsi:type="dcterms:W3CDTF">2020-07-24T11:05:15Z</dcterms:modified>
</cp:coreProperties>
</file>